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82" r:id="rId3"/>
    <p:sldId id="283" r:id="rId4"/>
    <p:sldId id="284" r:id="rId5"/>
    <p:sldId id="285" r:id="rId6"/>
    <p:sldId id="286" r:id="rId7"/>
    <p:sldId id="287" r:id="rId8"/>
    <p:sldId id="288" r:id="rId9"/>
    <p:sldId id="289" r:id="rId10"/>
    <p:sldId id="257" r:id="rId11"/>
    <p:sldId id="261" r:id="rId12"/>
    <p:sldId id="260" r:id="rId13"/>
    <p:sldId id="264" r:id="rId14"/>
    <p:sldId id="290" r:id="rId15"/>
    <p:sldId id="266" r:id="rId16"/>
    <p:sldId id="291" r:id="rId17"/>
    <p:sldId id="267" r:id="rId18"/>
    <p:sldId id="269" r:id="rId19"/>
    <p:sldId id="268" r:id="rId20"/>
    <p:sldId id="295" r:id="rId21"/>
    <p:sldId id="270" r:id="rId22"/>
    <p:sldId id="258" r:id="rId23"/>
    <p:sldId id="259" r:id="rId24"/>
    <p:sldId id="271" r:id="rId25"/>
    <p:sldId id="273" r:id="rId26"/>
    <p:sldId id="265" r:id="rId27"/>
    <p:sldId id="274" r:id="rId28"/>
    <p:sldId id="292" r:id="rId29"/>
    <p:sldId id="293" r:id="rId30"/>
    <p:sldId id="294" r:id="rId31"/>
    <p:sldId id="278" r:id="rId32"/>
    <p:sldId id="281" r:id="rId33"/>
    <p:sldId id="277" r:id="rId3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396" autoAdjust="0"/>
  </p:normalViewPr>
  <p:slideViewPr>
    <p:cSldViewPr>
      <p:cViewPr>
        <p:scale>
          <a:sx n="59" d="100"/>
          <a:sy n="59" d="100"/>
        </p:scale>
        <p:origin x="-624" y="-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7EBB7E-1AD7-4AED-8325-DFAE935F66D8}" type="datetimeFigureOut">
              <a:rPr lang="en-US" smtClean="0"/>
              <a:pPr/>
              <a:t>9/10/13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F63184-5D13-4D07-A607-BE1E7EF9E9FC}" type="slidenum">
              <a:rPr lang="en-US" smtClean="0"/>
              <a:pPr/>
              <a:t>‹#›</a:t>
            </a:fld>
            <a:endParaRPr lang="en-US"/>
          </a:p>
        </p:txBody>
      </p:sp>
    </p:spTree>
    <p:extLst>
      <p:ext uri="{BB962C8B-B14F-4D97-AF65-F5344CB8AC3E}">
        <p14:creationId xmlns:p14="http://schemas.microsoft.com/office/powerpoint/2010/main" val="2414378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F63184-5D13-4D07-A607-BE1E7EF9E9FC}"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12F7B4F-D962-4AC0-81C5-E8276496433F}" type="datetimeFigureOut">
              <a:rPr lang="en-US"/>
              <a:pPr>
                <a:defRPr/>
              </a:pPr>
              <a:t>9/10/13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8FFF6BB-D13E-493C-9432-2B6802C52A3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9ACCD08-4008-4F71-A2D2-9322CD7D353E}" type="datetimeFigureOut">
              <a:rPr lang="en-US"/>
              <a:pPr>
                <a:defRPr/>
              </a:pPr>
              <a:t>9/10/13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ADD6420-DCFB-45E0-B6E4-3F3F6C29DB8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8287A3B-95FD-46D6-A0C1-A23F31BF1E94}" type="datetimeFigureOut">
              <a:rPr lang="en-US"/>
              <a:pPr>
                <a:defRPr/>
              </a:pPr>
              <a:t>9/10/13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FBA54A3-619D-4DDC-9B45-C31DB2D0718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2C2CA7C-4A69-4087-A5F1-7118BD101D8D}" type="datetimeFigureOut">
              <a:rPr lang="en-US"/>
              <a:pPr>
                <a:defRPr/>
              </a:pPr>
              <a:t>9/10/13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DA2E1E-CCC9-487D-92BD-A0273161857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BDCBF68-A5D7-40C6-80AF-8D4D32FE709A}" type="datetimeFigureOut">
              <a:rPr lang="en-US"/>
              <a:pPr>
                <a:defRPr/>
              </a:pPr>
              <a:t>9/10/13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058712E-9CAA-4F30-9BA8-BD9DD93DE60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D9699CA-4F7C-4C30-AD34-623DF97529B4}" type="datetimeFigureOut">
              <a:rPr lang="en-US"/>
              <a:pPr>
                <a:defRPr/>
              </a:pPr>
              <a:t>9/10/13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B8A7CDC-1CA1-4CFB-A547-D20DEA92F25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6DD8F24-07DD-41BD-92AA-B805246D341B}" type="datetimeFigureOut">
              <a:rPr lang="en-US"/>
              <a:pPr>
                <a:defRPr/>
              </a:pPr>
              <a:t>9/10/13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58A7C42-B14C-4351-ADE7-B1F190F1AB4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31CD6F1-5120-491C-BF6F-F1E102EAE95D}" type="datetimeFigureOut">
              <a:rPr lang="en-US"/>
              <a:pPr>
                <a:defRPr/>
              </a:pPr>
              <a:t>9/10/13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1DC3E91-39DB-44C8-9552-670F9EB5D41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37B8DCC-9D5C-4A10-B733-9FE91A031046}" type="datetimeFigureOut">
              <a:rPr lang="en-US"/>
              <a:pPr>
                <a:defRPr/>
              </a:pPr>
              <a:t>9/10/13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CC48397-3801-48E3-A527-7EF31DBD213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FDBAEE1-63E6-48FD-BA58-EDAE6FAF2BB5}" type="datetimeFigureOut">
              <a:rPr lang="en-US"/>
              <a:pPr>
                <a:defRPr/>
              </a:pPr>
              <a:t>9/10/13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B81A194-B08C-49A4-B04C-A0874FACF09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475B111-879C-41F3-A982-436D0B467077}" type="datetimeFigureOut">
              <a:rPr lang="en-US"/>
              <a:pPr>
                <a:defRPr/>
              </a:pPr>
              <a:t>9/10/13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9966495-74C0-445B-B426-4717D712C4A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CE2610CC-9771-4BF0-B79D-02B08A138C0D}" type="datetimeFigureOut">
              <a:rPr lang="en-US"/>
              <a:pPr>
                <a:defRPr/>
              </a:pPr>
              <a:t>9/10/13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E798FF3-5CF9-4E65-B1CE-DE8C71011F1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www.youtube.com/watch?v=MjDqhLUzCpE" TargetMode="External"/><Relationship Id="rId3"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eg"/><Relationship Id="rId3"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4.xml"/><Relationship Id="rId2"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hyperlink" Target="http://www.kidsgeo.com/geography-for-kids/0031-map-projection-types.php" TargetMode="External"/><Relationship Id="rId5" Type="http://schemas.openxmlformats.org/officeDocument/2006/relationships/hyperlink" Target="http://www.youtube.com/watch?v=e2jHvu1sKiI&amp;safety_mode=true&amp;persist_safety_mode=1" TargetMode="External"/><Relationship Id="rId6" Type="http://schemas.openxmlformats.org/officeDocument/2006/relationships/hyperlink" Target="http://www.classzone.com/books/earth_science/terc/content/investigations/es0301/es0301page03.cfm?chapter_no=investigatio" TargetMode="External"/><Relationship Id="rId7" Type="http://schemas.openxmlformats.org/officeDocument/2006/relationships/hyperlink" Target="http://www.classzone.com/books/earth_science/terc/content/investigations/es0301/es0301page04.cfm?chapter_no=investigation" TargetMode="Externa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png"/><Relationship Id="rId3"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4.png"/><Relationship Id="rId3"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6.png"/><Relationship Id="rId3"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hyperlink" Target="http://www.telegraph.co.uk/news/worldnews/australiaandthepacific/kiribati/10091458/Amelia-Earhart-sonar-image-shows-what-may-be-lost-aviators-wrecked-plane.html" TargetMode="External"/><Relationship Id="rId1" Type="http://schemas.openxmlformats.org/officeDocument/2006/relationships/slideLayout" Target="../slideLayouts/slideLayout4.xml"/><Relationship Id="rId2" Type="http://schemas.openxmlformats.org/officeDocument/2006/relationships/hyperlink" Target="http://www.cbsnews.com/8301-505263_162-57464851/new-search-for-amelia-earhart-75-years-later/"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 Id="rId3" Type="http://schemas.openxmlformats.org/officeDocument/2006/relationships/image" Target="../media/image44.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8.jpeg"/><Relationship Id="rId3" Type="http://schemas.openxmlformats.org/officeDocument/2006/relationships/image" Target="../media/image4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0.png"/><Relationship Id="rId3" Type="http://schemas.openxmlformats.org/officeDocument/2006/relationships/image" Target="../media/image5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2.png"/><Relationship Id="rId3" Type="http://schemas.openxmlformats.org/officeDocument/2006/relationships/image" Target="../media/image5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hyperlink" Target="http://www.youtube.com/watch?v=fThGKOgSo5I" TargetMode="External"/><Relationship Id="rId4" Type="http://schemas.openxmlformats.org/officeDocument/2006/relationships/image" Target="../media/image54.png"/><Relationship Id="rId1" Type="http://schemas.openxmlformats.org/officeDocument/2006/relationships/slideLayout" Target="../slideLayouts/slideLayout4.xml"/><Relationship Id="rId2" Type="http://schemas.openxmlformats.org/officeDocument/2006/relationships/hyperlink" Target="http://www.youtube.com/watch?v=59Bl8cjNg-Y"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electronics.howstuffworks.com/gadgets/travel/gps.htm" TargetMode="External"/><Relationship Id="rId3" Type="http://schemas.openxmlformats.org/officeDocument/2006/relationships/image" Target="../media/image5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hyperlink" Target="http://www.youtube.com/watch?v=pZ1z4IW8f_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2000"/>
            <a:lum/>
          </a:blip>
          <a:srcRect/>
          <a:stretch>
            <a:fillRect t="-7000" b="-7000"/>
          </a:stretch>
        </a:blipFill>
        <a:effectLst/>
      </p:bgPr>
    </p:bg>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sz="4800" dirty="0" smtClean="0"/>
              <a:t>Chapter </a:t>
            </a:r>
            <a:r>
              <a:rPr lang="en-US" sz="4800" dirty="0"/>
              <a:t>1</a:t>
            </a:r>
            <a:r>
              <a:rPr lang="en-US" sz="4800" dirty="0" smtClean="0"/>
              <a:t>: Introduction to Earth Science</a:t>
            </a:r>
          </a:p>
        </p:txBody>
      </p:sp>
      <p:sp>
        <p:nvSpPr>
          <p:cNvPr id="3" name="Subtitle 2"/>
          <p:cNvSpPr>
            <a:spLocks noGrp="1"/>
          </p:cNvSpPr>
          <p:nvPr>
            <p:ph type="subTitle" idx="1"/>
          </p:nvPr>
        </p:nvSpPr>
        <p:spPr>
          <a:xfrm>
            <a:off x="381000" y="3886200"/>
            <a:ext cx="8382000" cy="1752600"/>
          </a:xfrm>
        </p:spPr>
        <p:txBody>
          <a:bodyPr rtlCol="0">
            <a:noAutofit/>
          </a:bodyPr>
          <a:lstStyle/>
          <a:p>
            <a:pPr eaLnBrk="1" fontAlgn="auto" hangingPunct="1">
              <a:spcAft>
                <a:spcPts val="0"/>
              </a:spcAft>
              <a:buFont typeface="Arial" pitchFamily="34" charset="0"/>
              <a:buNone/>
              <a:defRPr/>
            </a:pPr>
            <a:r>
              <a:rPr lang="en-US" sz="3600" b="1" dirty="0" smtClean="0">
                <a:solidFill>
                  <a:schemeClr val="tx1"/>
                </a:solidFill>
              </a:rPr>
              <a:t>Section 2: A View of Earth</a:t>
            </a:r>
          </a:p>
          <a:p>
            <a:pPr eaLnBrk="1" fontAlgn="auto" hangingPunct="1">
              <a:spcAft>
                <a:spcPts val="0"/>
              </a:spcAft>
              <a:buFont typeface="Arial" pitchFamily="34" charset="0"/>
              <a:buNone/>
              <a:defRPr/>
            </a:pPr>
            <a:r>
              <a:rPr lang="en-US" sz="3600" b="1" dirty="0" smtClean="0">
                <a:solidFill>
                  <a:schemeClr val="tx1"/>
                </a:solidFill>
              </a:rPr>
              <a:t>Section 3: Representing Earth’s Surface</a:t>
            </a:r>
            <a:endParaRPr lang="en-US" sz="3600" b="1" dirty="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To locate places N or S on Earth, cartographers use…</a:t>
            </a:r>
            <a:endParaRPr lang="en-US" dirty="0"/>
          </a:p>
        </p:txBody>
      </p:sp>
      <p:sp>
        <p:nvSpPr>
          <p:cNvPr id="4100" name="Content Placeholder 2"/>
          <p:cNvSpPr>
            <a:spLocks noGrp="1"/>
          </p:cNvSpPr>
          <p:nvPr>
            <p:ph sz="half" idx="2"/>
          </p:nvPr>
        </p:nvSpPr>
        <p:spPr>
          <a:xfrm>
            <a:off x="228600" y="1752600"/>
            <a:ext cx="5029200" cy="3951288"/>
          </a:xfrm>
        </p:spPr>
        <p:txBody>
          <a:bodyPr/>
          <a:lstStyle/>
          <a:p>
            <a:pPr eaLnBrk="1" hangingPunct="1"/>
            <a:r>
              <a:rPr lang="en-US" sz="2800" dirty="0" smtClean="0"/>
              <a:t>Latitude: distance in degrees North/South of Equator; lines that run parallel to Equator</a:t>
            </a:r>
          </a:p>
          <a:p>
            <a:pPr eaLnBrk="1" hangingPunct="1"/>
            <a:r>
              <a:rPr lang="en-US" sz="2800" dirty="0" smtClean="0"/>
              <a:t>Equator: 0</a:t>
            </a:r>
            <a:r>
              <a:rPr lang="en-US" sz="2800" dirty="0" smtClean="0">
                <a:latin typeface="Times" pitchFamily="18" charset="0"/>
              </a:rPr>
              <a:t>°</a:t>
            </a:r>
            <a:r>
              <a:rPr lang="en-US" sz="2800" dirty="0" smtClean="0"/>
              <a:t>runs horizontally equidistance from the poles</a:t>
            </a:r>
          </a:p>
          <a:p>
            <a:pPr lvl="1" eaLnBrk="1" hangingPunct="1"/>
            <a:r>
              <a:rPr lang="en-US" sz="2800" dirty="0" smtClean="0"/>
              <a:t>points North of equator= degrees N</a:t>
            </a:r>
          </a:p>
          <a:p>
            <a:pPr lvl="1" eaLnBrk="1" hangingPunct="1"/>
            <a:r>
              <a:rPr lang="en-US" sz="2800" dirty="0" smtClean="0"/>
              <a:t>points South =degrees S</a:t>
            </a:r>
          </a:p>
        </p:txBody>
      </p:sp>
      <p:pic>
        <p:nvPicPr>
          <p:cNvPr id="4102" name="Content Placeholder 3" descr="lat and long.gif"/>
          <p:cNvPicPr>
            <a:picLocks noGrp="1" noChangeAspect="1"/>
          </p:cNvPicPr>
          <p:nvPr>
            <p:ph sz="quarter" idx="4"/>
          </p:nvPr>
        </p:nvPicPr>
        <p:blipFill>
          <a:blip r:embed="rId2" cstate="print"/>
          <a:srcRect/>
          <a:stretch>
            <a:fillRect/>
          </a:stretch>
        </p:blipFill>
        <p:spPr>
          <a:xfrm>
            <a:off x="5257800" y="1752600"/>
            <a:ext cx="3733800" cy="4343400"/>
          </a:xfrm>
          <a:ln>
            <a:solidFill>
              <a:srgbClr val="000000"/>
            </a:solid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To locate places E or W on Earth, cartographers use…</a:t>
            </a:r>
            <a:endParaRPr lang="en-US" dirty="0"/>
          </a:p>
        </p:txBody>
      </p:sp>
      <p:sp>
        <p:nvSpPr>
          <p:cNvPr id="4" name="Content Placeholder 3"/>
          <p:cNvSpPr>
            <a:spLocks noGrp="1"/>
          </p:cNvSpPr>
          <p:nvPr>
            <p:ph sz="half" idx="1"/>
          </p:nvPr>
        </p:nvSpPr>
        <p:spPr>
          <a:xfrm>
            <a:off x="228600" y="1600200"/>
            <a:ext cx="5410200" cy="4525963"/>
          </a:xfrm>
        </p:spPr>
        <p:txBody>
          <a:bodyPr rtlCol="0">
            <a:normAutofit fontScale="85000" lnSpcReduction="10000"/>
          </a:bodyPr>
          <a:lstStyle/>
          <a:p>
            <a:pPr eaLnBrk="1" fontAlgn="auto" hangingPunct="1">
              <a:spcAft>
                <a:spcPts val="0"/>
              </a:spcAft>
              <a:buFont typeface="Arial" pitchFamily="34" charset="0"/>
              <a:buChar char="•"/>
              <a:defRPr/>
            </a:pPr>
            <a:r>
              <a:rPr lang="en-US" dirty="0" smtClean="0"/>
              <a:t>Longitude: distance in degrees E or W of the prime meridian</a:t>
            </a:r>
          </a:p>
          <a:p>
            <a:pPr lvl="1" eaLnBrk="1" fontAlgn="auto" hangingPunct="1">
              <a:spcAft>
                <a:spcPts val="0"/>
              </a:spcAft>
              <a:buFont typeface="Arial" pitchFamily="34" charset="0"/>
              <a:buChar char="–"/>
              <a:defRPr/>
            </a:pPr>
            <a:r>
              <a:rPr lang="en-US" dirty="0" smtClean="0"/>
              <a:t>halves of giant circles running thru Earth</a:t>
            </a:r>
          </a:p>
          <a:p>
            <a:pPr lvl="1" eaLnBrk="1" fontAlgn="auto" hangingPunct="1">
              <a:spcAft>
                <a:spcPts val="0"/>
              </a:spcAft>
              <a:buFont typeface="Arial" pitchFamily="34" charset="0"/>
              <a:buChar char="–"/>
              <a:defRPr/>
            </a:pPr>
            <a:r>
              <a:rPr lang="en-US" dirty="0" smtClean="0"/>
              <a:t>Long. lines aka meridians</a:t>
            </a:r>
          </a:p>
          <a:p>
            <a:pPr eaLnBrk="1" fontAlgn="auto" hangingPunct="1">
              <a:spcAft>
                <a:spcPts val="0"/>
              </a:spcAft>
              <a:buFont typeface="Arial" pitchFamily="34" charset="0"/>
              <a:buChar char="•"/>
              <a:defRPr/>
            </a:pPr>
            <a:r>
              <a:rPr lang="en-US" dirty="0" smtClean="0"/>
              <a:t>Prime meridian: 0° long. </a:t>
            </a:r>
          </a:p>
          <a:p>
            <a:pPr lvl="1" eaLnBrk="1" fontAlgn="auto" hangingPunct="1">
              <a:spcAft>
                <a:spcPts val="0"/>
              </a:spcAft>
              <a:buFont typeface="Arial" pitchFamily="34" charset="0"/>
              <a:buChar char="–"/>
              <a:defRPr/>
            </a:pPr>
            <a:r>
              <a:rPr lang="en-US" dirty="0" smtClean="0"/>
              <a:t>runs through Greenwich, England-- Royal Naval Observatory</a:t>
            </a:r>
          </a:p>
          <a:p>
            <a:pPr lvl="1" eaLnBrk="1" fontAlgn="auto" hangingPunct="1">
              <a:spcAft>
                <a:spcPts val="0"/>
              </a:spcAft>
              <a:buFont typeface="Arial" pitchFamily="34" charset="0"/>
              <a:buChar char="–"/>
              <a:defRPr/>
            </a:pPr>
            <a:r>
              <a:rPr lang="en-US" dirty="0" smtClean="0"/>
              <a:t>Points west of PM designated W</a:t>
            </a:r>
          </a:p>
          <a:p>
            <a:pPr lvl="1" eaLnBrk="1" fontAlgn="auto" hangingPunct="1">
              <a:spcAft>
                <a:spcPts val="0"/>
              </a:spcAft>
              <a:buFont typeface="Arial" pitchFamily="34" charset="0"/>
              <a:buChar char="–"/>
              <a:defRPr/>
            </a:pPr>
            <a:r>
              <a:rPr lang="en-US" dirty="0" smtClean="0"/>
              <a:t>Points east of PM designated E</a:t>
            </a:r>
          </a:p>
          <a:p>
            <a:pPr eaLnBrk="1" fontAlgn="auto" hangingPunct="1">
              <a:spcAft>
                <a:spcPts val="0"/>
              </a:spcAft>
              <a:buFont typeface="Arial" pitchFamily="34" charset="0"/>
              <a:buChar char="•"/>
              <a:defRPr/>
            </a:pPr>
            <a:r>
              <a:rPr lang="en-US" dirty="0" smtClean="0"/>
              <a:t>International Date Line: 180</a:t>
            </a:r>
            <a:r>
              <a:rPr lang="en-US" dirty="0" smtClean="0">
                <a:latin typeface="Times"/>
              </a:rPr>
              <a:t>°</a:t>
            </a:r>
            <a:r>
              <a:rPr lang="en-US" dirty="0" smtClean="0"/>
              <a:t> </a:t>
            </a:r>
            <a:r>
              <a:rPr lang="en-US" dirty="0" smtClean="0"/>
              <a:t>long</a:t>
            </a:r>
          </a:p>
          <a:p>
            <a:pPr eaLnBrk="1" fontAlgn="auto" hangingPunct="1">
              <a:spcAft>
                <a:spcPts val="0"/>
              </a:spcAft>
              <a:buFont typeface="Arial" pitchFamily="34" charset="0"/>
              <a:buChar char="•"/>
              <a:defRPr/>
            </a:pPr>
            <a:r>
              <a:rPr lang="en-US" dirty="0" smtClean="0">
                <a:hlinkClick r:id="rId2"/>
              </a:rPr>
              <a:t>Longitude and Latitude song</a:t>
            </a:r>
            <a:endParaRPr lang="en-US" dirty="0" smtClean="0"/>
          </a:p>
        </p:txBody>
      </p:sp>
      <p:sp>
        <p:nvSpPr>
          <p:cNvPr id="5" name="Content Placeholder 4"/>
          <p:cNvSpPr>
            <a:spLocks noGrp="1"/>
          </p:cNvSpPr>
          <p:nvPr>
            <p:ph sz="half" idx="2"/>
          </p:nvPr>
        </p:nvSpPr>
        <p:spPr>
          <a:xfrm>
            <a:off x="5638800" y="1600200"/>
            <a:ext cx="3276600" cy="4525963"/>
          </a:xfrm>
        </p:spPr>
        <p:txBody>
          <a:bodyPr rtlCol="0">
            <a:normAutofit fontScale="85000" lnSpcReduction="10000"/>
          </a:bodyPr>
          <a:lstStyle/>
          <a:p>
            <a:pPr eaLnBrk="1" fontAlgn="auto" hangingPunct="1">
              <a:spcAft>
                <a:spcPts val="0"/>
              </a:spcAft>
              <a:buFont typeface="Arial" pitchFamily="34" charset="0"/>
              <a:buChar char="•"/>
              <a:defRPr/>
            </a:pPr>
            <a:r>
              <a:rPr lang="en-US" sz="2000" dirty="0" smtClean="0"/>
              <a:t>Note convergence of  longitude lines as you approach the Poles…1</a:t>
            </a:r>
            <a:r>
              <a:rPr lang="en-US" sz="2000" dirty="0" smtClean="0">
                <a:latin typeface="Times"/>
              </a:rPr>
              <a:t>° </a:t>
            </a:r>
            <a:r>
              <a:rPr lang="en-US" sz="2000" dirty="0" smtClean="0"/>
              <a:t>long=111km at the equator and 0 km at the poles </a:t>
            </a:r>
            <a:endParaRPr lang="en-US" sz="2000" dirty="0"/>
          </a:p>
        </p:txBody>
      </p:sp>
      <p:pic>
        <p:nvPicPr>
          <p:cNvPr id="6149" name="Picture 5" descr="577px-Longitude_%28PSF%29.png"/>
          <p:cNvPicPr>
            <a:picLocks noChangeAspect="1"/>
          </p:cNvPicPr>
          <p:nvPr/>
        </p:nvPicPr>
        <p:blipFill>
          <a:blip r:embed="rId3" cstate="print"/>
          <a:srcRect/>
          <a:stretch>
            <a:fillRect/>
          </a:stretch>
        </p:blipFill>
        <p:spPr bwMode="auto">
          <a:xfrm>
            <a:off x="5410200" y="3203318"/>
            <a:ext cx="3352800" cy="3273682"/>
          </a:xfrm>
          <a:prstGeom prst="rect">
            <a:avLst/>
          </a:prstGeom>
          <a:noFill/>
          <a:ln w="9525">
            <a:solidFill>
              <a:srgbClr val="000000"/>
            </a:solid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5"/>
          <p:cNvSpPr>
            <a:spLocks noGrp="1"/>
          </p:cNvSpPr>
          <p:nvPr>
            <p:ph type="title"/>
          </p:nvPr>
        </p:nvSpPr>
        <p:spPr>
          <a:xfrm>
            <a:off x="457200" y="274638"/>
            <a:ext cx="8229600" cy="792162"/>
          </a:xfrm>
        </p:spPr>
        <p:txBody>
          <a:bodyPr/>
          <a:lstStyle/>
          <a:p>
            <a:pPr eaLnBrk="1" hangingPunct="1"/>
            <a:r>
              <a:rPr lang="en-US" dirty="0" smtClean="0"/>
              <a:t>Degrees, minutes, seconds</a:t>
            </a:r>
          </a:p>
        </p:txBody>
      </p:sp>
      <p:sp>
        <p:nvSpPr>
          <p:cNvPr id="7" name="Text Placeholder 6"/>
          <p:cNvSpPr>
            <a:spLocks noGrp="1"/>
          </p:cNvSpPr>
          <p:nvPr>
            <p:ph idx="1"/>
          </p:nvPr>
        </p:nvSpPr>
        <p:spPr>
          <a:xfrm>
            <a:off x="228600" y="1143000"/>
            <a:ext cx="8458200" cy="5334000"/>
          </a:xfrm>
        </p:spPr>
        <p:txBody>
          <a:bodyPr rtlCol="0">
            <a:normAutofit/>
          </a:bodyPr>
          <a:lstStyle/>
          <a:p>
            <a:pPr marL="0" lvl="1" eaLnBrk="1" fontAlgn="auto" hangingPunct="1">
              <a:spcAft>
                <a:spcPts val="0"/>
              </a:spcAft>
              <a:buFont typeface="Arial" pitchFamily="34" charset="0"/>
              <a:buChar char="–"/>
              <a:defRPr/>
            </a:pPr>
            <a:r>
              <a:rPr lang="en-US" dirty="0" smtClean="0"/>
              <a:t>To precisely describe the latitude of a place degrees, minutes and seconds are used.  It looks like:  ##</a:t>
            </a:r>
            <a:r>
              <a:rPr lang="en-US" dirty="0" smtClean="0">
                <a:latin typeface="Times"/>
              </a:rPr>
              <a:t>°</a:t>
            </a:r>
            <a:r>
              <a:rPr lang="en-US" dirty="0" smtClean="0"/>
              <a:t>##’##”</a:t>
            </a:r>
          </a:p>
          <a:p>
            <a:pPr marL="857250" lvl="3" eaLnBrk="1" fontAlgn="auto" hangingPunct="1">
              <a:spcAft>
                <a:spcPts val="0"/>
              </a:spcAft>
              <a:buFont typeface="Arial" pitchFamily="34" charset="0"/>
              <a:buChar char="–"/>
              <a:defRPr/>
            </a:pPr>
            <a:r>
              <a:rPr lang="en-US" dirty="0" smtClean="0"/>
              <a:t>Why it matters? See below!</a:t>
            </a:r>
          </a:p>
          <a:p>
            <a:pPr marL="115888" indent="-115888" eaLnBrk="1" fontAlgn="auto" hangingPunct="1">
              <a:spcAft>
                <a:spcPts val="0"/>
              </a:spcAft>
              <a:buFont typeface="Arial" pitchFamily="34" charset="0"/>
              <a:buChar char="•"/>
              <a:defRPr/>
            </a:pPr>
            <a:r>
              <a:rPr lang="en-US" sz="2400" dirty="0" smtClean="0"/>
              <a:t>1</a:t>
            </a:r>
            <a:r>
              <a:rPr lang="en-US" sz="2400" dirty="0" smtClean="0">
                <a:latin typeface="Times"/>
              </a:rPr>
              <a:t>º</a:t>
            </a:r>
            <a:r>
              <a:rPr lang="en-US" sz="2400" dirty="0" smtClean="0"/>
              <a:t> lat=111 km on Earth’s surface      </a:t>
            </a:r>
          </a:p>
          <a:p>
            <a:pPr lvl="1" eaLnBrk="1" fontAlgn="auto" hangingPunct="1">
              <a:spcAft>
                <a:spcPts val="0"/>
              </a:spcAft>
              <a:buFont typeface="Arial" pitchFamily="34" charset="0"/>
              <a:buNone/>
              <a:defRPr/>
            </a:pPr>
            <a:r>
              <a:rPr lang="en-US" sz="2400" dirty="0" smtClean="0"/>
              <a:t>    =(40,000 km </a:t>
            </a:r>
            <a:r>
              <a:rPr lang="en-US" sz="2400" dirty="0" err="1" smtClean="0"/>
              <a:t>circumf</a:t>
            </a:r>
            <a:r>
              <a:rPr lang="en-US" sz="2400" dirty="0" smtClean="0"/>
              <a:t>./360°)</a:t>
            </a:r>
          </a:p>
          <a:p>
            <a:pPr lvl="1" eaLnBrk="1" fontAlgn="auto" hangingPunct="1">
              <a:spcAft>
                <a:spcPts val="0"/>
              </a:spcAft>
              <a:buFont typeface="Arial" pitchFamily="34" charset="0"/>
              <a:buNone/>
              <a:defRPr/>
            </a:pPr>
            <a:endParaRPr lang="en-US" sz="2400" dirty="0" smtClean="0"/>
          </a:p>
          <a:p>
            <a:pPr marL="115888" lvl="2" indent="-115888" eaLnBrk="1" fontAlgn="auto" hangingPunct="1">
              <a:spcAft>
                <a:spcPts val="0"/>
              </a:spcAft>
              <a:buFont typeface="Arial" pitchFamily="34" charset="0"/>
              <a:buChar char="•"/>
              <a:defRPr/>
            </a:pPr>
            <a:r>
              <a:rPr lang="en-US" dirty="0" smtClean="0"/>
              <a:t>1’ lat=1.85 km on Earth’s surface</a:t>
            </a:r>
          </a:p>
          <a:p>
            <a:pPr marL="573088" lvl="3" indent="-115888" eaLnBrk="1" fontAlgn="auto" hangingPunct="1">
              <a:spcAft>
                <a:spcPts val="0"/>
              </a:spcAft>
              <a:buFont typeface="Arial" pitchFamily="34" charset="0"/>
              <a:buNone/>
              <a:defRPr/>
            </a:pPr>
            <a:r>
              <a:rPr lang="en-US" sz="2400" dirty="0" smtClean="0"/>
              <a:t>    =(111 km/60’)</a:t>
            </a:r>
          </a:p>
          <a:p>
            <a:pPr marL="573088" lvl="3" indent="-115888" eaLnBrk="1" fontAlgn="auto" hangingPunct="1">
              <a:spcAft>
                <a:spcPts val="0"/>
              </a:spcAft>
              <a:buFont typeface="Arial" pitchFamily="34" charset="0"/>
              <a:buNone/>
              <a:defRPr/>
            </a:pPr>
            <a:endParaRPr lang="en-US" sz="2400" dirty="0" smtClean="0"/>
          </a:p>
          <a:p>
            <a:pPr marL="115888" lvl="2" indent="-115888" eaLnBrk="1" fontAlgn="auto" hangingPunct="1">
              <a:spcAft>
                <a:spcPts val="0"/>
              </a:spcAft>
              <a:buFont typeface="Arial" pitchFamily="34" charset="0"/>
              <a:buChar char="•"/>
              <a:defRPr/>
            </a:pPr>
            <a:r>
              <a:rPr lang="en-US" sz="2800" dirty="0" smtClean="0"/>
              <a:t> 1” lat=.03 km on Earth’s surface</a:t>
            </a:r>
          </a:p>
          <a:p>
            <a:pPr marL="573088" lvl="3" indent="-115888" eaLnBrk="1" fontAlgn="auto" hangingPunct="1">
              <a:spcAft>
                <a:spcPts val="0"/>
              </a:spcAft>
              <a:buFont typeface="Arial" pitchFamily="34" charset="0"/>
              <a:buNone/>
              <a:defRPr/>
            </a:pPr>
            <a:r>
              <a:rPr lang="en-US" sz="2400" dirty="0" smtClean="0"/>
              <a:t>       =(1.85 km/60”)</a:t>
            </a:r>
          </a:p>
          <a:p>
            <a:pPr marL="573088" lvl="3" indent="-115888" eaLnBrk="1" fontAlgn="auto" hangingPunct="1">
              <a:spcAft>
                <a:spcPts val="0"/>
              </a:spcAft>
              <a:buFont typeface="Arial" pitchFamily="34" charset="0"/>
              <a:buChar char="–"/>
              <a:defRPr/>
            </a:pPr>
            <a:endParaRPr lang="en-US" sz="2400" dirty="0" smtClean="0"/>
          </a:p>
          <a:p>
            <a:pPr marL="573088" lvl="4" indent="-115888" eaLnBrk="1" fontAlgn="auto" hangingPunct="1">
              <a:spcAft>
                <a:spcPts val="0"/>
              </a:spcAft>
              <a:buFont typeface="Arial" pitchFamily="34" charset="0"/>
              <a:buNone/>
              <a:defRPr/>
            </a:pPr>
            <a:endParaRPr lang="en-US" sz="2400" dirty="0" smtClean="0"/>
          </a:p>
          <a:p>
            <a:pPr marL="573088" lvl="4" indent="-115888" eaLnBrk="1" fontAlgn="auto" hangingPunct="1">
              <a:spcAft>
                <a:spcPts val="0"/>
              </a:spcAft>
              <a:buFont typeface="Arial" pitchFamily="34" charset="0"/>
              <a:buNone/>
              <a:defRPr/>
            </a:pPr>
            <a:endParaRPr lang="en-US" sz="2400" dirty="0" smtClean="0"/>
          </a:p>
          <a:p>
            <a:pPr marL="0" lvl="1" eaLnBrk="1" fontAlgn="auto" hangingPunct="1">
              <a:spcAft>
                <a:spcPts val="0"/>
              </a:spcAft>
              <a:buFont typeface="Arial" pitchFamily="34" charset="0"/>
              <a:buChar char="–"/>
              <a:defRPr/>
            </a:pPr>
            <a:endParaRPr lang="en-US" sz="2400" dirty="0">
              <a:latin typeface="Times"/>
            </a:endParaRPr>
          </a:p>
          <a:p>
            <a:pPr marL="0" lvl="1" eaLnBrk="1" fontAlgn="auto" hangingPunct="1">
              <a:spcAft>
                <a:spcPts val="0"/>
              </a:spcAft>
              <a:buFont typeface="Arial" pitchFamily="34" charset="0"/>
              <a:buChar char="–"/>
              <a:defRPr/>
            </a:pPr>
            <a:endParaRPr lang="en-US" sz="2400" dirty="0" smtClean="0"/>
          </a:p>
          <a:p>
            <a:pPr eaLnBrk="1" fontAlgn="auto" hangingPunct="1">
              <a:spcAft>
                <a:spcPts val="0"/>
              </a:spcAft>
              <a:buFont typeface="Arial" pitchFamily="34" charset="0"/>
              <a:buChar char="•"/>
              <a:defRPr/>
            </a:pPr>
            <a:endParaRPr lang="en-US" dirty="0"/>
          </a:p>
        </p:txBody>
      </p:sp>
      <p:sp>
        <p:nvSpPr>
          <p:cNvPr id="4" name="TextBox 3"/>
          <p:cNvSpPr txBox="1"/>
          <p:nvPr/>
        </p:nvSpPr>
        <p:spPr>
          <a:xfrm>
            <a:off x="5867400" y="2286000"/>
            <a:ext cx="3048000" cy="4093428"/>
          </a:xfrm>
          <a:prstGeom prst="rect">
            <a:avLst/>
          </a:prstGeom>
          <a:noFill/>
          <a:ln>
            <a:solidFill>
              <a:srgbClr val="FF0000"/>
            </a:solidFill>
          </a:ln>
        </p:spPr>
        <p:txBody>
          <a:bodyPr wrap="square" rtlCol="0">
            <a:spAutoFit/>
          </a:bodyPr>
          <a:lstStyle/>
          <a:p>
            <a:r>
              <a:rPr lang="en-US" sz="2000" b="1" dirty="0" smtClean="0">
                <a:latin typeface="+mn-lt"/>
              </a:rPr>
              <a:t>Minutes and Seconds</a:t>
            </a:r>
            <a:r>
              <a:rPr lang="en-US" sz="2000" dirty="0" smtClean="0">
                <a:latin typeface="+mn-lt"/>
              </a:rPr>
              <a:t> For precision purposes, degrees of longitude and latitude have been divided into minutes (') and seconds ("). There are 60 minutes in each degree. Each minute is divided into 60 seconds. Seconds can be further divided into tenths, hundredths, or even thousandths. </a:t>
            </a:r>
            <a:endParaRPr lang="en-US" sz="2000" dirty="0">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Types of Maps</a:t>
            </a:r>
            <a:br>
              <a:rPr lang="en-US" dirty="0" smtClean="0"/>
            </a:br>
            <a:endParaRPr lang="en-US" dirty="0"/>
          </a:p>
        </p:txBody>
      </p:sp>
      <p:sp>
        <p:nvSpPr>
          <p:cNvPr id="8195" name="Content Placeholder 8"/>
          <p:cNvSpPr>
            <a:spLocks noGrp="1"/>
          </p:cNvSpPr>
          <p:nvPr>
            <p:ph sz="half" idx="1"/>
          </p:nvPr>
        </p:nvSpPr>
        <p:spPr>
          <a:xfrm>
            <a:off x="457200" y="1219200"/>
            <a:ext cx="4495800" cy="4525963"/>
          </a:xfrm>
        </p:spPr>
        <p:txBody>
          <a:bodyPr/>
          <a:lstStyle/>
          <a:p>
            <a:pPr eaLnBrk="1" hangingPunct="1"/>
            <a:r>
              <a:rPr lang="en-US" sz="3200" dirty="0" smtClean="0"/>
              <a:t>Globes (not a map)</a:t>
            </a:r>
          </a:p>
          <a:p>
            <a:pPr eaLnBrk="1" hangingPunct="1"/>
            <a:r>
              <a:rPr lang="en-US" sz="3200" dirty="0" smtClean="0"/>
              <a:t>Projection Maps</a:t>
            </a:r>
          </a:p>
          <a:p>
            <a:pPr lvl="1" eaLnBrk="1" hangingPunct="1"/>
            <a:r>
              <a:rPr lang="en-US" sz="2800" dirty="0" smtClean="0"/>
              <a:t>Mercator projection</a:t>
            </a:r>
          </a:p>
          <a:p>
            <a:pPr lvl="1" eaLnBrk="1" hangingPunct="1"/>
            <a:r>
              <a:rPr lang="en-US" sz="2800" dirty="0" smtClean="0"/>
              <a:t>Robinson projection</a:t>
            </a:r>
          </a:p>
          <a:p>
            <a:pPr lvl="1" eaLnBrk="1" hangingPunct="1"/>
            <a:r>
              <a:rPr lang="en-US" sz="2800" dirty="0" smtClean="0"/>
              <a:t>Conic Projection</a:t>
            </a:r>
          </a:p>
          <a:p>
            <a:pPr lvl="1" eaLnBrk="1" hangingPunct="1"/>
            <a:r>
              <a:rPr lang="en-US" sz="2800" dirty="0" smtClean="0"/>
              <a:t>Gnomonic Projection</a:t>
            </a:r>
          </a:p>
          <a:p>
            <a:pPr eaLnBrk="1" hangingPunct="1"/>
            <a:r>
              <a:rPr lang="en-US" sz="3200" dirty="0" smtClean="0"/>
              <a:t>Topographic Maps</a:t>
            </a:r>
          </a:p>
          <a:p>
            <a:pPr lvl="1" eaLnBrk="1" hangingPunct="1"/>
            <a:r>
              <a:rPr lang="en-US" dirty="0" smtClean="0"/>
              <a:t>Geologic Maps</a:t>
            </a:r>
          </a:p>
          <a:p>
            <a:pPr eaLnBrk="1" hangingPunct="1"/>
            <a:r>
              <a:rPr lang="en-US" sz="3200" dirty="0" smtClean="0"/>
              <a:t>Legends &amp; Scales</a:t>
            </a:r>
          </a:p>
          <a:p>
            <a:pPr eaLnBrk="1" hangingPunct="1"/>
            <a:endParaRPr lang="en-US" dirty="0" smtClean="0"/>
          </a:p>
        </p:txBody>
      </p:sp>
      <p:pic>
        <p:nvPicPr>
          <p:cNvPr id="16386" name="Picture 2" descr="http://profile.ak.fbcdn.net/hprofile-ak-snc4/27533_122259794452076_448_n.jpg"/>
          <p:cNvPicPr>
            <a:picLocks noChangeAspect="1" noChangeArrowheads="1"/>
          </p:cNvPicPr>
          <p:nvPr/>
        </p:nvPicPr>
        <p:blipFill>
          <a:blip r:embed="rId2"/>
          <a:srcRect/>
          <a:stretch>
            <a:fillRect/>
          </a:stretch>
        </p:blipFill>
        <p:spPr bwMode="auto">
          <a:xfrm>
            <a:off x="5562600" y="990600"/>
            <a:ext cx="2971800" cy="1600200"/>
          </a:xfrm>
          <a:prstGeom prst="rect">
            <a:avLst/>
          </a:prstGeom>
          <a:noFill/>
          <a:ln>
            <a:solidFill>
              <a:srgbClr val="000000"/>
            </a:solidFill>
          </a:ln>
        </p:spPr>
      </p:pic>
      <p:pic>
        <p:nvPicPr>
          <p:cNvPr id="5" name="Picture 4"/>
          <p:cNvPicPr>
            <a:picLocks noChangeAspect="1"/>
          </p:cNvPicPr>
          <p:nvPr/>
        </p:nvPicPr>
        <p:blipFill>
          <a:blip r:embed="rId3"/>
          <a:stretch>
            <a:fillRect/>
          </a:stretch>
        </p:blipFill>
        <p:spPr>
          <a:xfrm>
            <a:off x="5105400" y="2895600"/>
            <a:ext cx="3606800" cy="3657600"/>
          </a:xfrm>
          <a:prstGeom prst="rect">
            <a:avLst/>
          </a:prstGeom>
          <a:ln>
            <a:solidFill>
              <a:srgbClr val="000000"/>
            </a:solidFill>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Globes</a:t>
            </a:r>
            <a:endParaRPr lang="en-US" dirty="0"/>
          </a:p>
        </p:txBody>
      </p:sp>
      <p:sp>
        <p:nvSpPr>
          <p:cNvPr id="3" name="Content Placeholder 2"/>
          <p:cNvSpPr>
            <a:spLocks noGrp="1"/>
          </p:cNvSpPr>
          <p:nvPr>
            <p:ph sz="half" idx="1"/>
          </p:nvPr>
        </p:nvSpPr>
        <p:spPr>
          <a:xfrm>
            <a:off x="457200" y="1600200"/>
            <a:ext cx="8305800" cy="4525963"/>
          </a:xfrm>
        </p:spPr>
        <p:txBody>
          <a:bodyPr/>
          <a:lstStyle/>
          <a:p>
            <a:r>
              <a:rPr lang="en-US" dirty="0" smtClean="0"/>
              <a:t>Mapmakers wanted to present </a:t>
            </a:r>
          </a:p>
          <a:p>
            <a:pPr marL="0" indent="0">
              <a:buNone/>
            </a:pPr>
            <a:r>
              <a:rPr lang="en-US" dirty="0"/>
              <a:t> </a:t>
            </a:r>
            <a:r>
              <a:rPr lang="en-US" dirty="0" smtClean="0"/>
              <a:t>   information accurately</a:t>
            </a:r>
          </a:p>
          <a:p>
            <a:pPr lvl="1"/>
            <a:r>
              <a:rPr lang="en-US" dirty="0" smtClean="0"/>
              <a:t>Mimics shape of Earth</a:t>
            </a:r>
          </a:p>
          <a:p>
            <a:pPr lvl="1"/>
            <a:r>
              <a:rPr lang="en-US" dirty="0" smtClean="0"/>
              <a:t>Can’t be complete enough to be useful for finding directions and can’t be small enough to be convenient for everyday use.</a:t>
            </a:r>
          </a:p>
          <a:p>
            <a:pPr marL="0" indent="0">
              <a:buNone/>
            </a:pPr>
            <a:endParaRPr lang="en-US" dirty="0"/>
          </a:p>
        </p:txBody>
      </p:sp>
      <p:pic>
        <p:nvPicPr>
          <p:cNvPr id="4" name="Picture 3"/>
          <p:cNvPicPr>
            <a:picLocks noChangeAspect="1"/>
          </p:cNvPicPr>
          <p:nvPr/>
        </p:nvPicPr>
        <p:blipFill>
          <a:blip r:embed="rId2"/>
          <a:stretch>
            <a:fillRect/>
          </a:stretch>
        </p:blipFill>
        <p:spPr>
          <a:xfrm>
            <a:off x="457200" y="4173597"/>
            <a:ext cx="3060700" cy="2654300"/>
          </a:xfrm>
          <a:prstGeom prst="rect">
            <a:avLst/>
          </a:prstGeom>
          <a:ln>
            <a:solidFill>
              <a:srgbClr val="000000"/>
            </a:solidFill>
          </a:ln>
        </p:spPr>
      </p:pic>
      <p:pic>
        <p:nvPicPr>
          <p:cNvPr id="5" name="Picture 4"/>
          <p:cNvPicPr>
            <a:picLocks noChangeAspect="1"/>
          </p:cNvPicPr>
          <p:nvPr/>
        </p:nvPicPr>
        <p:blipFill>
          <a:blip r:embed="rId3"/>
          <a:stretch>
            <a:fillRect/>
          </a:stretch>
        </p:blipFill>
        <p:spPr>
          <a:xfrm>
            <a:off x="5410200" y="4038600"/>
            <a:ext cx="3727162" cy="2819400"/>
          </a:xfrm>
          <a:prstGeom prst="rect">
            <a:avLst/>
          </a:prstGeom>
          <a:ln>
            <a:solidFill>
              <a:srgbClr val="000000"/>
            </a:solidFill>
          </a:ln>
        </p:spPr>
      </p:pic>
      <p:pic>
        <p:nvPicPr>
          <p:cNvPr id="6" name="Picture 5"/>
          <p:cNvPicPr>
            <a:picLocks noChangeAspect="1"/>
          </p:cNvPicPr>
          <p:nvPr/>
        </p:nvPicPr>
        <p:blipFill>
          <a:blip r:embed="rId4"/>
          <a:stretch>
            <a:fillRect/>
          </a:stretch>
        </p:blipFill>
        <p:spPr>
          <a:xfrm>
            <a:off x="6019800" y="0"/>
            <a:ext cx="3159856" cy="3047999"/>
          </a:xfrm>
          <a:prstGeom prst="rect">
            <a:avLst/>
          </a:prstGeom>
          <a:ln>
            <a:solidFill>
              <a:srgbClr val="000000"/>
            </a:solidFill>
          </a:ln>
        </p:spPr>
      </p:pic>
    </p:spTree>
    <p:extLst>
      <p:ext uri="{BB962C8B-B14F-4D97-AF65-F5344CB8AC3E}">
        <p14:creationId xmlns:p14="http://schemas.microsoft.com/office/powerpoint/2010/main" val="274787481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geology.isu.edu/geostac/Field_Exercise/topomaps/images/projections.jpg"/>
          <p:cNvPicPr>
            <a:picLocks noChangeAspect="1" noChangeArrowheads="1"/>
          </p:cNvPicPr>
          <p:nvPr/>
        </p:nvPicPr>
        <p:blipFill>
          <a:blip r:embed="rId3"/>
          <a:srcRect/>
          <a:stretch>
            <a:fillRect/>
          </a:stretch>
        </p:blipFill>
        <p:spPr bwMode="auto">
          <a:xfrm>
            <a:off x="5715000" y="2209800"/>
            <a:ext cx="3276600" cy="4114800"/>
          </a:xfrm>
          <a:prstGeom prst="rect">
            <a:avLst/>
          </a:prstGeom>
          <a:noFill/>
          <a:ln>
            <a:solidFill>
              <a:srgbClr val="000000"/>
            </a:solidFill>
          </a:ln>
        </p:spPr>
      </p:pic>
      <p:sp>
        <p:nvSpPr>
          <p:cNvPr id="9218" name="Title 3"/>
          <p:cNvSpPr>
            <a:spLocks noGrp="1"/>
          </p:cNvSpPr>
          <p:nvPr>
            <p:ph type="title"/>
          </p:nvPr>
        </p:nvSpPr>
        <p:spPr>
          <a:xfrm>
            <a:off x="381000" y="152400"/>
            <a:ext cx="8229600" cy="1143000"/>
          </a:xfrm>
        </p:spPr>
        <p:txBody>
          <a:bodyPr/>
          <a:lstStyle/>
          <a:p>
            <a:pPr algn="l" eaLnBrk="1" hangingPunct="1"/>
            <a:r>
              <a:rPr lang="en-US" dirty="0" smtClean="0"/>
              <a:t>Projection Maps</a:t>
            </a:r>
          </a:p>
        </p:txBody>
      </p:sp>
      <p:sp>
        <p:nvSpPr>
          <p:cNvPr id="5" name="Content Placeholder 4"/>
          <p:cNvSpPr>
            <a:spLocks noGrp="1"/>
          </p:cNvSpPr>
          <p:nvPr>
            <p:ph idx="1"/>
          </p:nvPr>
        </p:nvSpPr>
        <p:spPr>
          <a:xfrm>
            <a:off x="0" y="1066800"/>
            <a:ext cx="8229600" cy="5257800"/>
          </a:xfrm>
        </p:spPr>
        <p:txBody>
          <a:bodyPr rtlCol="0">
            <a:normAutofit fontScale="85000" lnSpcReduction="20000"/>
          </a:bodyPr>
          <a:lstStyle/>
          <a:p>
            <a:pPr marL="288925" lvl="1" indent="-288925" eaLnBrk="1" fontAlgn="auto" hangingPunct="1">
              <a:spcAft>
                <a:spcPts val="0"/>
              </a:spcAft>
              <a:buFont typeface="Arial" pitchFamily="34" charset="0"/>
              <a:buChar char="•"/>
              <a:defRPr/>
            </a:pPr>
            <a:r>
              <a:rPr lang="en-US" dirty="0"/>
              <a:t>Imagine a light inside a globe shining out.   Wrap a clear transparency around the globe.  Trace the outline of the shadow of the land on the </a:t>
            </a:r>
            <a:r>
              <a:rPr lang="en-US" dirty="0" smtClean="0"/>
              <a:t>transparency</a:t>
            </a:r>
            <a:r>
              <a:rPr lang="en-US" dirty="0"/>
              <a:t>.</a:t>
            </a:r>
          </a:p>
          <a:p>
            <a:pPr marL="288925" lvl="1" indent="-288925" eaLnBrk="1" fontAlgn="auto" hangingPunct="1">
              <a:spcAft>
                <a:spcPts val="0"/>
              </a:spcAft>
              <a:buFont typeface="Arial" pitchFamily="34" charset="0"/>
              <a:buChar char="•"/>
              <a:defRPr/>
            </a:pPr>
            <a:r>
              <a:rPr lang="en-US" dirty="0" smtClean="0"/>
              <a:t>Takes the round globe &amp; flatten it out</a:t>
            </a:r>
          </a:p>
          <a:p>
            <a:pPr lvl="1" eaLnBrk="1" fontAlgn="auto" hangingPunct="1">
              <a:spcAft>
                <a:spcPts val="0"/>
              </a:spcAft>
              <a:buFont typeface="Arial" pitchFamily="34" charset="0"/>
              <a:buNone/>
              <a:defRPr/>
            </a:pPr>
            <a:r>
              <a:rPr lang="en-US" u="sng" dirty="0" smtClean="0"/>
              <a:t>Pro</a:t>
            </a:r>
            <a:r>
              <a:rPr lang="en-US" dirty="0" smtClean="0"/>
              <a:t>: Easy to travel with</a:t>
            </a:r>
          </a:p>
          <a:p>
            <a:pPr lvl="1" eaLnBrk="1" fontAlgn="auto" hangingPunct="1">
              <a:spcAft>
                <a:spcPts val="0"/>
              </a:spcAft>
              <a:buNone/>
              <a:defRPr/>
            </a:pPr>
            <a:r>
              <a:rPr lang="en-US" u="sng" dirty="0" smtClean="0"/>
              <a:t>Con</a:t>
            </a:r>
            <a:r>
              <a:rPr lang="en-US" dirty="0" smtClean="0"/>
              <a:t>: Creates a lot of distortion </a:t>
            </a:r>
          </a:p>
          <a:p>
            <a:pPr lvl="1" eaLnBrk="1" fontAlgn="auto" hangingPunct="1">
              <a:spcAft>
                <a:spcPts val="0"/>
              </a:spcAft>
              <a:buNone/>
              <a:defRPr/>
            </a:pPr>
            <a:r>
              <a:rPr lang="en-US" dirty="0" smtClean="0"/>
              <a:t>          at poles</a:t>
            </a:r>
          </a:p>
          <a:p>
            <a:pPr eaLnBrk="1" fontAlgn="auto" hangingPunct="1">
              <a:spcAft>
                <a:spcPts val="0"/>
              </a:spcAft>
              <a:defRPr/>
            </a:pPr>
            <a:r>
              <a:rPr lang="en-US" dirty="0" smtClean="0"/>
              <a:t>Types: </a:t>
            </a:r>
            <a:r>
              <a:rPr lang="en-US" sz="2400" dirty="0" smtClean="0">
                <a:hlinkClick r:id="rId4"/>
              </a:rPr>
              <a:t>Types Visually</a:t>
            </a:r>
            <a:endParaRPr lang="en-US" dirty="0" smtClean="0"/>
          </a:p>
          <a:p>
            <a:pPr lvl="1" eaLnBrk="1" fontAlgn="auto" hangingPunct="1">
              <a:spcAft>
                <a:spcPts val="0"/>
              </a:spcAft>
              <a:buFont typeface="Courier New" pitchFamily="49" charset="0"/>
              <a:buChar char="o"/>
              <a:defRPr/>
            </a:pPr>
            <a:r>
              <a:rPr lang="en-US" dirty="0" smtClean="0"/>
              <a:t>Mercator</a:t>
            </a:r>
          </a:p>
          <a:p>
            <a:pPr lvl="1" eaLnBrk="1" fontAlgn="auto" hangingPunct="1">
              <a:spcAft>
                <a:spcPts val="0"/>
              </a:spcAft>
              <a:buFont typeface="Courier New" pitchFamily="49" charset="0"/>
              <a:buChar char="o"/>
              <a:defRPr/>
            </a:pPr>
            <a:r>
              <a:rPr lang="en-US" dirty="0" smtClean="0"/>
              <a:t>Conic</a:t>
            </a:r>
          </a:p>
          <a:p>
            <a:pPr lvl="1" eaLnBrk="1" fontAlgn="auto" hangingPunct="1">
              <a:spcAft>
                <a:spcPts val="0"/>
              </a:spcAft>
              <a:buFont typeface="Courier New" pitchFamily="49" charset="0"/>
              <a:buChar char="o"/>
              <a:defRPr/>
            </a:pPr>
            <a:r>
              <a:rPr lang="en-US" dirty="0" smtClean="0"/>
              <a:t>Robinson</a:t>
            </a:r>
          </a:p>
          <a:p>
            <a:pPr lvl="1" eaLnBrk="1" fontAlgn="auto" hangingPunct="1">
              <a:spcAft>
                <a:spcPts val="0"/>
              </a:spcAft>
              <a:buFont typeface="Courier New" pitchFamily="49" charset="0"/>
              <a:buChar char="o"/>
              <a:defRPr/>
            </a:pPr>
            <a:r>
              <a:rPr lang="en-US" dirty="0" smtClean="0"/>
              <a:t>Gnomonic</a:t>
            </a:r>
          </a:p>
          <a:p>
            <a:pPr lvl="1" eaLnBrk="1" fontAlgn="auto" hangingPunct="1">
              <a:spcAft>
                <a:spcPts val="0"/>
              </a:spcAft>
              <a:buNone/>
              <a:defRPr/>
            </a:pPr>
            <a:r>
              <a:rPr lang="en-US" sz="1800" dirty="0" smtClean="0">
                <a:hlinkClick r:id="rId5"/>
              </a:rPr>
              <a:t>Proportional?</a:t>
            </a:r>
            <a:endParaRPr lang="en-US" sz="1800" dirty="0" smtClean="0"/>
          </a:p>
          <a:p>
            <a:pPr lvl="1" eaLnBrk="1" fontAlgn="auto" hangingPunct="1">
              <a:spcAft>
                <a:spcPts val="0"/>
              </a:spcAft>
              <a:buFont typeface="Arial" pitchFamily="34" charset="0"/>
              <a:buNone/>
              <a:defRPr/>
            </a:pPr>
            <a:r>
              <a:rPr lang="en-US" sz="1800" dirty="0" smtClean="0">
                <a:hlinkClick r:id="rId6"/>
              </a:rPr>
              <a:t>flattening the earth</a:t>
            </a:r>
            <a:endParaRPr lang="en-US" sz="1800" dirty="0" smtClean="0"/>
          </a:p>
          <a:p>
            <a:pPr lvl="1" eaLnBrk="1" fontAlgn="auto" hangingPunct="1">
              <a:spcAft>
                <a:spcPts val="0"/>
              </a:spcAft>
              <a:buFont typeface="Arial" pitchFamily="34" charset="0"/>
              <a:buNone/>
              <a:defRPr/>
            </a:pPr>
            <a:r>
              <a:rPr lang="en-US" sz="1800" dirty="0" smtClean="0">
                <a:hlinkClick r:id="rId7"/>
              </a:rPr>
              <a:t>animation flattened globe to map</a:t>
            </a:r>
            <a:endParaRPr lang="en-US" sz="1800" dirty="0" smtClean="0"/>
          </a:p>
          <a:p>
            <a:pPr lvl="1"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Robinson</a:t>
            </a:r>
            <a:endParaRPr lang="en-US" dirty="0"/>
          </a:p>
        </p:txBody>
      </p:sp>
      <p:sp>
        <p:nvSpPr>
          <p:cNvPr id="3" name="Content Placeholder 2"/>
          <p:cNvSpPr>
            <a:spLocks noGrp="1"/>
          </p:cNvSpPr>
          <p:nvPr>
            <p:ph idx="1"/>
          </p:nvPr>
        </p:nvSpPr>
        <p:spPr>
          <a:xfrm>
            <a:off x="304800" y="1524000"/>
            <a:ext cx="8229600" cy="4525963"/>
          </a:xfrm>
        </p:spPr>
        <p:txBody>
          <a:bodyPr/>
          <a:lstStyle/>
          <a:p>
            <a:r>
              <a:rPr lang="en-US" sz="3100" dirty="0" smtClean="0"/>
              <a:t>Most widely used</a:t>
            </a:r>
          </a:p>
          <a:p>
            <a:r>
              <a:rPr lang="en-US" sz="3100" u="sng" dirty="0" smtClean="0"/>
              <a:t>Pro</a:t>
            </a:r>
            <a:r>
              <a:rPr lang="en-US" sz="3100" dirty="0" smtClean="0"/>
              <a:t>: Show most distances, sizes, and shapes accurately</a:t>
            </a:r>
          </a:p>
          <a:p>
            <a:r>
              <a:rPr lang="en-US" sz="3100" u="sng" dirty="0" smtClean="0"/>
              <a:t>Con</a:t>
            </a:r>
            <a:r>
              <a:rPr lang="en-US" sz="3100" dirty="0" smtClean="0"/>
              <a:t>: distortion around edges of map</a:t>
            </a:r>
          </a:p>
          <a:p>
            <a:endParaRPr lang="en-US" dirty="0"/>
          </a:p>
        </p:txBody>
      </p:sp>
      <p:pic>
        <p:nvPicPr>
          <p:cNvPr id="4" name="Picture 3"/>
          <p:cNvPicPr>
            <a:picLocks noChangeAspect="1"/>
          </p:cNvPicPr>
          <p:nvPr/>
        </p:nvPicPr>
        <p:blipFill>
          <a:blip r:embed="rId2"/>
          <a:stretch>
            <a:fillRect/>
          </a:stretch>
        </p:blipFill>
        <p:spPr>
          <a:xfrm>
            <a:off x="1219200" y="3810000"/>
            <a:ext cx="6781800" cy="2755900"/>
          </a:xfrm>
          <a:prstGeom prst="rect">
            <a:avLst/>
          </a:prstGeom>
          <a:ln>
            <a:solidFill>
              <a:srgbClr val="000000"/>
            </a:solidFill>
          </a:ln>
        </p:spPr>
      </p:pic>
      <p:pic>
        <p:nvPicPr>
          <p:cNvPr id="6" name="Picture 5"/>
          <p:cNvPicPr>
            <a:picLocks noChangeAspect="1"/>
          </p:cNvPicPr>
          <p:nvPr/>
        </p:nvPicPr>
        <p:blipFill>
          <a:blip r:embed="rId3"/>
          <a:stretch>
            <a:fillRect/>
          </a:stretch>
        </p:blipFill>
        <p:spPr>
          <a:xfrm>
            <a:off x="4038600" y="8460"/>
            <a:ext cx="5105400" cy="2201340"/>
          </a:xfrm>
          <a:prstGeom prst="rect">
            <a:avLst/>
          </a:prstGeom>
          <a:ln>
            <a:solidFill>
              <a:srgbClr val="000000"/>
            </a:solidFill>
          </a:ln>
        </p:spPr>
      </p:pic>
    </p:spTree>
    <p:extLst>
      <p:ext uri="{BB962C8B-B14F-4D97-AF65-F5344CB8AC3E}">
        <p14:creationId xmlns:p14="http://schemas.microsoft.com/office/powerpoint/2010/main" val="154798893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eaLnBrk="1" hangingPunct="1"/>
            <a:r>
              <a:rPr lang="en-US" dirty="0" smtClean="0"/>
              <a:t>Mercator Projection</a:t>
            </a:r>
          </a:p>
        </p:txBody>
      </p:sp>
      <p:sp>
        <p:nvSpPr>
          <p:cNvPr id="10243" name="Content Placeholder 2"/>
          <p:cNvSpPr>
            <a:spLocks noGrp="1"/>
          </p:cNvSpPr>
          <p:nvPr>
            <p:ph sz="half" idx="1"/>
          </p:nvPr>
        </p:nvSpPr>
        <p:spPr>
          <a:xfrm>
            <a:off x="457200" y="1295400"/>
            <a:ext cx="4038600" cy="4830763"/>
          </a:xfrm>
        </p:spPr>
        <p:txBody>
          <a:bodyPr/>
          <a:lstStyle/>
          <a:p>
            <a:pPr eaLnBrk="1" hangingPunct="1"/>
            <a:r>
              <a:rPr lang="en-US" dirty="0" smtClean="0"/>
              <a:t>Sheet wrapped around the globe</a:t>
            </a:r>
          </a:p>
          <a:p>
            <a:pPr eaLnBrk="1" hangingPunct="1"/>
            <a:r>
              <a:rPr lang="en-US" dirty="0" smtClean="0"/>
              <a:t>Creates parallel lines of lat &amp; long</a:t>
            </a:r>
          </a:p>
          <a:p>
            <a:pPr lvl="1" eaLnBrk="1" hangingPunct="1">
              <a:spcBef>
                <a:spcPts val="0"/>
              </a:spcBef>
              <a:buFont typeface="Arial" charset="0"/>
              <a:buNone/>
            </a:pPr>
            <a:r>
              <a:rPr lang="en-US" u="sng" dirty="0" smtClean="0"/>
              <a:t>Pro</a:t>
            </a:r>
            <a:r>
              <a:rPr lang="en-US" dirty="0" smtClean="0"/>
              <a:t>: straight lines allow       </a:t>
            </a:r>
          </a:p>
          <a:p>
            <a:pPr lvl="1" eaLnBrk="1" hangingPunct="1">
              <a:spcBef>
                <a:spcPts val="0"/>
              </a:spcBef>
              <a:buFont typeface="Arial" charset="0"/>
              <a:buNone/>
            </a:pPr>
            <a:r>
              <a:rPr lang="en-US" dirty="0" smtClean="0"/>
              <a:t>         easier navigation   </a:t>
            </a:r>
          </a:p>
          <a:p>
            <a:pPr lvl="1" eaLnBrk="1" hangingPunct="1">
              <a:spcBef>
                <a:spcPts val="0"/>
              </a:spcBef>
              <a:buFont typeface="Arial" charset="0"/>
              <a:buNone/>
            </a:pPr>
            <a:r>
              <a:rPr lang="en-US" dirty="0" smtClean="0"/>
              <a:t>         (planes/ships)</a:t>
            </a:r>
          </a:p>
          <a:p>
            <a:pPr lvl="1" eaLnBrk="1" hangingPunct="1">
              <a:spcBef>
                <a:spcPts val="0"/>
              </a:spcBef>
              <a:buFont typeface="Arial" charset="0"/>
              <a:buNone/>
            </a:pPr>
            <a:r>
              <a:rPr lang="en-US" u="sng" dirty="0" smtClean="0"/>
              <a:t>Con</a:t>
            </a:r>
            <a:r>
              <a:rPr lang="en-US" dirty="0" smtClean="0"/>
              <a:t>: lots of distortion of   </a:t>
            </a:r>
          </a:p>
          <a:p>
            <a:pPr lvl="1" eaLnBrk="1" hangingPunct="1">
              <a:spcBef>
                <a:spcPts val="0"/>
              </a:spcBef>
              <a:buFont typeface="Arial" charset="0"/>
              <a:buNone/>
            </a:pPr>
            <a:r>
              <a:rPr lang="en-US" dirty="0" smtClean="0"/>
              <a:t>          land shapes as you     </a:t>
            </a:r>
          </a:p>
          <a:p>
            <a:pPr lvl="1" eaLnBrk="1" hangingPunct="1">
              <a:spcBef>
                <a:spcPts val="0"/>
              </a:spcBef>
              <a:buFont typeface="Arial" charset="0"/>
              <a:buNone/>
            </a:pPr>
            <a:r>
              <a:rPr lang="en-US" dirty="0" smtClean="0"/>
              <a:t>          reach higher    </a:t>
            </a:r>
          </a:p>
          <a:p>
            <a:pPr lvl="1" eaLnBrk="1" hangingPunct="1">
              <a:spcBef>
                <a:spcPts val="0"/>
              </a:spcBef>
              <a:buFont typeface="Arial" charset="0"/>
              <a:buNone/>
            </a:pPr>
            <a:r>
              <a:rPr lang="en-US" dirty="0"/>
              <a:t> </a:t>
            </a:r>
            <a:r>
              <a:rPr lang="en-US" dirty="0" smtClean="0"/>
              <a:t>         latitudes</a:t>
            </a:r>
          </a:p>
          <a:p>
            <a:pPr lvl="1" eaLnBrk="1" hangingPunct="1">
              <a:buFont typeface="Arial" charset="0"/>
              <a:buNone/>
            </a:pPr>
            <a:endParaRPr lang="en-US" dirty="0" smtClean="0"/>
          </a:p>
        </p:txBody>
      </p:sp>
      <p:sp>
        <p:nvSpPr>
          <p:cNvPr id="10244" name="Content Placeholder 4"/>
          <p:cNvSpPr>
            <a:spLocks noGrp="1"/>
          </p:cNvSpPr>
          <p:nvPr>
            <p:ph sz="half" idx="2"/>
          </p:nvPr>
        </p:nvSpPr>
        <p:spPr>
          <a:xfrm>
            <a:off x="4648200" y="1295400"/>
            <a:ext cx="4038600" cy="4830763"/>
          </a:xfrm>
        </p:spPr>
        <p:txBody>
          <a:bodyPr/>
          <a:lstStyle/>
          <a:p>
            <a:pPr eaLnBrk="1" hangingPunct="1"/>
            <a:r>
              <a:rPr lang="en-US" sz="2000" dirty="0" smtClean="0"/>
              <a:t>Greenland appears as big as S. America but it’s really 1/8</a:t>
            </a:r>
            <a:r>
              <a:rPr lang="en-US" sz="2000" baseline="30000" dirty="0" smtClean="0"/>
              <a:t>th</a:t>
            </a:r>
            <a:r>
              <a:rPr lang="en-US" sz="2000" dirty="0" smtClean="0"/>
              <a:t>  the size of S. America!!</a:t>
            </a:r>
          </a:p>
        </p:txBody>
      </p:sp>
      <p:pic>
        <p:nvPicPr>
          <p:cNvPr id="10245" name="Picture 3" descr="Worldmer.gif"/>
          <p:cNvPicPr>
            <a:picLocks noChangeAspect="1"/>
          </p:cNvPicPr>
          <p:nvPr/>
        </p:nvPicPr>
        <p:blipFill>
          <a:blip r:embed="rId2" cstate="print"/>
          <a:srcRect/>
          <a:stretch>
            <a:fillRect/>
          </a:stretch>
        </p:blipFill>
        <p:spPr bwMode="auto">
          <a:xfrm>
            <a:off x="4495800" y="2438400"/>
            <a:ext cx="4478338" cy="2438400"/>
          </a:xfrm>
          <a:prstGeom prst="rect">
            <a:avLst/>
          </a:prstGeom>
          <a:noFill/>
          <a:ln w="9525">
            <a:solidFill>
              <a:srgbClr val="000000"/>
            </a:solidFill>
            <a:miter lim="800000"/>
            <a:headEnd/>
            <a:tailEnd/>
          </a:ln>
        </p:spPr>
      </p:pic>
      <p:pic>
        <p:nvPicPr>
          <p:cNvPr id="10246" name="Picture 5" descr="mercator.gif"/>
          <p:cNvPicPr>
            <a:picLocks noChangeAspect="1"/>
          </p:cNvPicPr>
          <p:nvPr/>
        </p:nvPicPr>
        <p:blipFill>
          <a:blip r:embed="rId3" cstate="print"/>
          <a:srcRect/>
          <a:stretch>
            <a:fillRect/>
          </a:stretch>
        </p:blipFill>
        <p:spPr bwMode="auto">
          <a:xfrm>
            <a:off x="4572000" y="5181600"/>
            <a:ext cx="4343400" cy="1295400"/>
          </a:xfrm>
          <a:prstGeom prst="rect">
            <a:avLst/>
          </a:prstGeom>
          <a:noFill/>
          <a:ln w="9525">
            <a:solidFill>
              <a:srgbClr val="000000"/>
            </a:solid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l" eaLnBrk="1" hangingPunct="1"/>
            <a:r>
              <a:rPr lang="en-US" dirty="0" smtClean="0"/>
              <a:t>Conic Projection</a:t>
            </a:r>
          </a:p>
        </p:txBody>
      </p:sp>
      <p:sp>
        <p:nvSpPr>
          <p:cNvPr id="11267" name="Content Placeholder 10"/>
          <p:cNvSpPr>
            <a:spLocks noGrp="1"/>
          </p:cNvSpPr>
          <p:nvPr>
            <p:ph sz="half" idx="2"/>
          </p:nvPr>
        </p:nvSpPr>
        <p:spPr>
          <a:xfrm>
            <a:off x="5638800" y="914400"/>
            <a:ext cx="2971800" cy="4525963"/>
          </a:xfrm>
        </p:spPr>
        <p:txBody>
          <a:bodyPr/>
          <a:lstStyle/>
          <a:p>
            <a:pPr eaLnBrk="1" hangingPunct="1"/>
            <a:r>
              <a:rPr lang="en-US" sz="2000" dirty="0" smtClean="0"/>
              <a:t>Areas below red line would appear HUGE as areas near poles look smaller.</a:t>
            </a:r>
          </a:p>
          <a:p>
            <a:pPr eaLnBrk="1" hangingPunct="1"/>
            <a:endParaRPr lang="en-US" dirty="0" smtClean="0"/>
          </a:p>
        </p:txBody>
      </p:sp>
      <p:sp>
        <p:nvSpPr>
          <p:cNvPr id="11268" name="Content Placeholder 11"/>
          <p:cNvSpPr>
            <a:spLocks noGrp="1"/>
          </p:cNvSpPr>
          <p:nvPr>
            <p:ph sz="half" idx="1"/>
          </p:nvPr>
        </p:nvSpPr>
        <p:spPr>
          <a:xfrm>
            <a:off x="457200" y="1600200"/>
            <a:ext cx="4953000" cy="4525963"/>
          </a:xfrm>
        </p:spPr>
        <p:txBody>
          <a:bodyPr/>
          <a:lstStyle/>
          <a:p>
            <a:pPr eaLnBrk="1" hangingPunct="1"/>
            <a:r>
              <a:rPr lang="en-US" dirty="0" smtClean="0"/>
              <a:t>Projecting points/lines from globe onto cone @ lines of latitude</a:t>
            </a:r>
          </a:p>
          <a:p>
            <a:pPr eaLnBrk="1" hangingPunct="1">
              <a:lnSpc>
                <a:spcPct val="70000"/>
              </a:lnSpc>
            </a:pPr>
            <a:r>
              <a:rPr lang="en-US" u="sng" dirty="0" smtClean="0"/>
              <a:t>Pro</a:t>
            </a:r>
            <a:r>
              <a:rPr lang="en-US" dirty="0" smtClean="0"/>
              <a:t>: Little distortion of   </a:t>
            </a:r>
          </a:p>
          <a:p>
            <a:pPr marL="0" indent="0" eaLnBrk="1" hangingPunct="1">
              <a:lnSpc>
                <a:spcPct val="70000"/>
              </a:lnSpc>
              <a:buNone/>
            </a:pPr>
            <a:r>
              <a:rPr lang="en-US" dirty="0"/>
              <a:t> </a:t>
            </a:r>
            <a:r>
              <a:rPr lang="en-US" dirty="0" smtClean="0"/>
              <a:t>           spots touching cone/  </a:t>
            </a:r>
          </a:p>
          <a:p>
            <a:pPr marL="0" indent="0" eaLnBrk="1" hangingPunct="1">
              <a:lnSpc>
                <a:spcPct val="70000"/>
              </a:lnSpc>
              <a:buNone/>
            </a:pPr>
            <a:r>
              <a:rPr lang="en-US" dirty="0"/>
              <a:t> </a:t>
            </a:r>
            <a:r>
              <a:rPr lang="en-US" dirty="0" smtClean="0"/>
              <a:t>           line of lat., used to </a:t>
            </a:r>
          </a:p>
          <a:p>
            <a:pPr marL="0" indent="0" eaLnBrk="1" hangingPunct="1">
              <a:lnSpc>
                <a:spcPct val="70000"/>
              </a:lnSpc>
              <a:buNone/>
            </a:pPr>
            <a:r>
              <a:rPr lang="en-US" dirty="0"/>
              <a:t> </a:t>
            </a:r>
            <a:r>
              <a:rPr lang="en-US" dirty="0" smtClean="0"/>
              <a:t>           map small areas </a:t>
            </a:r>
          </a:p>
          <a:p>
            <a:pPr marL="0" indent="0" eaLnBrk="1" hangingPunct="1">
              <a:lnSpc>
                <a:spcPct val="70000"/>
              </a:lnSpc>
              <a:buNone/>
            </a:pPr>
            <a:r>
              <a:rPr lang="en-US" dirty="0"/>
              <a:t> </a:t>
            </a:r>
            <a:r>
              <a:rPr lang="en-US" dirty="0" smtClean="0"/>
              <a:t>           (road/weather maps)</a:t>
            </a:r>
            <a:endParaRPr lang="en-US" dirty="0"/>
          </a:p>
          <a:p>
            <a:pPr eaLnBrk="1" hangingPunct="1">
              <a:lnSpc>
                <a:spcPct val="70000"/>
              </a:lnSpc>
            </a:pPr>
            <a:r>
              <a:rPr lang="en-US" u="sng" dirty="0" smtClean="0"/>
              <a:t>Con</a:t>
            </a:r>
            <a:r>
              <a:rPr lang="en-US" dirty="0" smtClean="0"/>
              <a:t>: Lots of distortion near </a:t>
            </a:r>
          </a:p>
          <a:p>
            <a:pPr marL="0" indent="0" eaLnBrk="1" hangingPunct="1">
              <a:lnSpc>
                <a:spcPct val="70000"/>
              </a:lnSpc>
              <a:buNone/>
            </a:pPr>
            <a:r>
              <a:rPr lang="en-US" dirty="0"/>
              <a:t> </a:t>
            </a:r>
            <a:r>
              <a:rPr lang="en-US" dirty="0" smtClean="0"/>
              <a:t>            top and bottom of  </a:t>
            </a:r>
          </a:p>
          <a:p>
            <a:pPr marL="0" indent="0" eaLnBrk="1" hangingPunct="1">
              <a:lnSpc>
                <a:spcPct val="70000"/>
              </a:lnSpc>
              <a:buNone/>
            </a:pPr>
            <a:r>
              <a:rPr lang="en-US" dirty="0"/>
              <a:t> </a:t>
            </a:r>
            <a:r>
              <a:rPr lang="en-US" dirty="0" smtClean="0"/>
              <a:t>            map</a:t>
            </a:r>
          </a:p>
          <a:p>
            <a:pPr marL="0" indent="0" eaLnBrk="1" hangingPunct="1">
              <a:buNone/>
            </a:pPr>
            <a:endParaRPr lang="en-US" dirty="0" smtClean="0"/>
          </a:p>
        </p:txBody>
      </p:sp>
      <p:pic>
        <p:nvPicPr>
          <p:cNvPr id="11269" name="Picture 17" descr="conicp.gif"/>
          <p:cNvPicPr>
            <a:picLocks noChangeAspect="1"/>
          </p:cNvPicPr>
          <p:nvPr/>
        </p:nvPicPr>
        <p:blipFill>
          <a:blip r:embed="rId2" cstate="print">
            <a:alphaModFix/>
          </a:blip>
          <a:srcRect/>
          <a:stretch>
            <a:fillRect/>
          </a:stretch>
        </p:blipFill>
        <p:spPr bwMode="auto">
          <a:xfrm>
            <a:off x="5562600" y="2362200"/>
            <a:ext cx="3429000" cy="1907277"/>
          </a:xfrm>
          <a:prstGeom prst="rect">
            <a:avLst/>
          </a:prstGeom>
          <a:noFill/>
          <a:ln w="9525">
            <a:solidFill>
              <a:srgbClr val="000000"/>
            </a:solidFill>
            <a:miter lim="800000"/>
            <a:headEnd/>
            <a:tailEnd/>
          </a:ln>
        </p:spPr>
      </p:pic>
      <p:pic>
        <p:nvPicPr>
          <p:cNvPr id="11270" name="Content Placeholder 5" descr="polyconic.gif"/>
          <p:cNvPicPr>
            <a:picLocks noChangeAspect="1"/>
          </p:cNvPicPr>
          <p:nvPr/>
        </p:nvPicPr>
        <p:blipFill>
          <a:blip r:embed="rId3" cstate="print"/>
          <a:srcRect/>
          <a:stretch>
            <a:fillRect/>
          </a:stretch>
        </p:blipFill>
        <p:spPr bwMode="auto">
          <a:xfrm>
            <a:off x="5562600" y="4495800"/>
            <a:ext cx="3352800" cy="1905000"/>
          </a:xfrm>
          <a:prstGeom prst="rect">
            <a:avLst/>
          </a:prstGeom>
          <a:noFill/>
          <a:ln w="9525">
            <a:solidFill>
              <a:srgbClr val="000000"/>
            </a:solidFill>
            <a:miter lim="800000"/>
            <a:headEnd/>
            <a:tailEnd/>
          </a:ln>
        </p:spPr>
      </p:pic>
    </p:spTree>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0"/>
            <a:ext cx="8229600" cy="1143000"/>
          </a:xfrm>
        </p:spPr>
        <p:txBody>
          <a:bodyPr/>
          <a:lstStyle/>
          <a:p>
            <a:pPr algn="l" eaLnBrk="1" hangingPunct="1"/>
            <a:r>
              <a:rPr lang="en-US" dirty="0" smtClean="0"/>
              <a:t>Gnomonic Projection</a:t>
            </a:r>
          </a:p>
        </p:txBody>
      </p:sp>
      <p:sp>
        <p:nvSpPr>
          <p:cNvPr id="12291" name="Content Placeholder 10"/>
          <p:cNvSpPr>
            <a:spLocks noGrp="1"/>
          </p:cNvSpPr>
          <p:nvPr>
            <p:ph sz="half" idx="1"/>
          </p:nvPr>
        </p:nvSpPr>
        <p:spPr>
          <a:xfrm>
            <a:off x="30262" y="1066800"/>
            <a:ext cx="4998937" cy="4754563"/>
          </a:xfrm>
        </p:spPr>
        <p:txBody>
          <a:bodyPr/>
          <a:lstStyle/>
          <a:p>
            <a:pPr eaLnBrk="1" hangingPunct="1"/>
            <a:r>
              <a:rPr lang="en-US" dirty="0" smtClean="0"/>
              <a:t>Points/lines from globe projected on paper that touches globe at 1 point</a:t>
            </a:r>
          </a:p>
          <a:p>
            <a:pPr eaLnBrk="1" hangingPunct="1">
              <a:lnSpc>
                <a:spcPct val="70000"/>
              </a:lnSpc>
            </a:pPr>
            <a:r>
              <a:rPr lang="en-US" u="sng" dirty="0" smtClean="0"/>
              <a:t>Pro</a:t>
            </a:r>
            <a:r>
              <a:rPr lang="en-US" dirty="0" smtClean="0"/>
              <a:t>: No distortion at   </a:t>
            </a:r>
          </a:p>
          <a:p>
            <a:pPr marL="0" indent="0" eaLnBrk="1" hangingPunct="1">
              <a:lnSpc>
                <a:spcPct val="70000"/>
              </a:lnSpc>
              <a:spcAft>
                <a:spcPts val="600"/>
              </a:spcAft>
              <a:buNone/>
            </a:pPr>
            <a:r>
              <a:rPr lang="en-US" dirty="0"/>
              <a:t> </a:t>
            </a:r>
            <a:r>
              <a:rPr lang="en-US" dirty="0" smtClean="0"/>
              <a:t>           contact point</a:t>
            </a:r>
          </a:p>
          <a:p>
            <a:pPr eaLnBrk="1" hangingPunct="1">
              <a:lnSpc>
                <a:spcPct val="70000"/>
              </a:lnSpc>
            </a:pPr>
            <a:r>
              <a:rPr lang="en-US" u="sng" dirty="0" smtClean="0"/>
              <a:t>Con</a:t>
            </a:r>
            <a:r>
              <a:rPr lang="en-US" dirty="0" smtClean="0"/>
              <a:t>: Lots of distortion in </a:t>
            </a:r>
          </a:p>
          <a:p>
            <a:pPr marL="0" indent="0" eaLnBrk="1" hangingPunct="1">
              <a:lnSpc>
                <a:spcPct val="70000"/>
              </a:lnSpc>
              <a:buNone/>
            </a:pPr>
            <a:r>
              <a:rPr lang="en-US" dirty="0"/>
              <a:t> </a:t>
            </a:r>
            <a:r>
              <a:rPr lang="en-US" dirty="0" smtClean="0"/>
              <a:t>            direction &amp; distance </a:t>
            </a:r>
          </a:p>
          <a:p>
            <a:pPr marL="0" indent="0" eaLnBrk="1" hangingPunct="1">
              <a:lnSpc>
                <a:spcPct val="70000"/>
              </a:lnSpc>
              <a:buNone/>
            </a:pPr>
            <a:r>
              <a:rPr lang="en-US" dirty="0"/>
              <a:t> </a:t>
            </a:r>
            <a:r>
              <a:rPr lang="en-US" dirty="0" smtClean="0"/>
              <a:t>            between landmasses</a:t>
            </a:r>
          </a:p>
          <a:p>
            <a:pPr eaLnBrk="1" hangingPunct="1"/>
            <a:endParaRPr lang="en-US" dirty="0" smtClean="0"/>
          </a:p>
        </p:txBody>
      </p:sp>
      <p:sp>
        <p:nvSpPr>
          <p:cNvPr id="12292" name="Content Placeholder 11"/>
          <p:cNvSpPr>
            <a:spLocks noGrp="1"/>
          </p:cNvSpPr>
          <p:nvPr>
            <p:ph sz="half" idx="2"/>
          </p:nvPr>
        </p:nvSpPr>
        <p:spPr>
          <a:xfrm>
            <a:off x="4800600" y="990600"/>
            <a:ext cx="4191000" cy="4525963"/>
          </a:xfrm>
        </p:spPr>
        <p:txBody>
          <a:bodyPr/>
          <a:lstStyle/>
          <a:p>
            <a:pPr eaLnBrk="1" hangingPunct="1"/>
            <a:r>
              <a:rPr lang="en-US" sz="2200" dirty="0" smtClean="0"/>
              <a:t>Note little distortion near Greenland &amp; much in the S. US</a:t>
            </a:r>
          </a:p>
          <a:p>
            <a:pPr eaLnBrk="1" hangingPunct="1"/>
            <a:r>
              <a:rPr lang="en-US" sz="2200" dirty="0" smtClean="0"/>
              <a:t>Great accuracy the shortest distance between two points—straight line</a:t>
            </a:r>
            <a:r>
              <a:rPr lang="en-US" sz="2200" dirty="0" smtClean="0">
                <a:sym typeface="Wingdings"/>
              </a:rPr>
              <a:t> </a:t>
            </a:r>
            <a:r>
              <a:rPr lang="en-US" sz="2200" b="1" u="sng" dirty="0" smtClean="0"/>
              <a:t>great for   </a:t>
            </a:r>
          </a:p>
          <a:p>
            <a:pPr marL="0" indent="0" eaLnBrk="1" hangingPunct="1">
              <a:buNone/>
            </a:pPr>
            <a:r>
              <a:rPr lang="en-US" sz="2200" b="1" dirty="0"/>
              <a:t> </a:t>
            </a:r>
            <a:r>
              <a:rPr lang="en-US" sz="2200" b="1" dirty="0" smtClean="0"/>
              <a:t>        </a:t>
            </a:r>
            <a:r>
              <a:rPr lang="en-US" sz="2200" b="1" u="sng" dirty="0" smtClean="0"/>
              <a:t>navigation</a:t>
            </a:r>
            <a:r>
              <a:rPr lang="en-US" sz="2200" dirty="0" smtClean="0"/>
              <a:t>!</a:t>
            </a:r>
          </a:p>
          <a:p>
            <a:pPr eaLnBrk="1" hangingPunct="1"/>
            <a:endParaRPr lang="en-US" sz="2400" dirty="0" smtClean="0"/>
          </a:p>
        </p:txBody>
      </p:sp>
      <p:pic>
        <p:nvPicPr>
          <p:cNvPr id="12293" name="Content Placeholder 3" descr="planar.gif"/>
          <p:cNvPicPr>
            <a:picLocks noChangeAspect="1"/>
          </p:cNvPicPr>
          <p:nvPr/>
        </p:nvPicPr>
        <p:blipFill>
          <a:blip r:embed="rId2" cstate="print"/>
          <a:srcRect/>
          <a:stretch>
            <a:fillRect/>
          </a:stretch>
        </p:blipFill>
        <p:spPr bwMode="auto">
          <a:xfrm>
            <a:off x="457200" y="4648200"/>
            <a:ext cx="4148138" cy="2044072"/>
          </a:xfrm>
          <a:prstGeom prst="rect">
            <a:avLst/>
          </a:prstGeom>
          <a:noFill/>
          <a:ln w="9525">
            <a:solidFill>
              <a:srgbClr val="000000"/>
            </a:solidFill>
            <a:miter lim="800000"/>
            <a:headEnd/>
            <a:tailEnd/>
          </a:ln>
        </p:spPr>
      </p:pic>
      <p:pic>
        <p:nvPicPr>
          <p:cNvPr id="12294" name="Picture 13" descr="Gnomonic_Projection_Polar.jpg"/>
          <p:cNvPicPr>
            <a:picLocks noChangeAspect="1"/>
          </p:cNvPicPr>
          <p:nvPr/>
        </p:nvPicPr>
        <p:blipFill>
          <a:blip r:embed="rId3" cstate="print"/>
          <a:srcRect/>
          <a:stretch>
            <a:fillRect/>
          </a:stretch>
        </p:blipFill>
        <p:spPr bwMode="auto">
          <a:xfrm>
            <a:off x="5257800" y="3581400"/>
            <a:ext cx="3429000" cy="3048000"/>
          </a:xfrm>
          <a:prstGeom prst="rect">
            <a:avLst/>
          </a:prstGeom>
          <a:noFill/>
          <a:ln w="9525">
            <a:solidFill>
              <a:srgbClr val="000000"/>
            </a:solidFill>
            <a:miter lim="800000"/>
            <a:headEnd/>
            <a:tailEnd/>
          </a:ln>
        </p:spPr>
      </p:pic>
      <p:sp>
        <p:nvSpPr>
          <p:cNvPr id="7" name="SMARTInkAnnotation149"/>
          <p:cNvSpPr/>
          <p:nvPr/>
        </p:nvSpPr>
        <p:spPr>
          <a:xfrm>
            <a:off x="6772275" y="4982765"/>
            <a:ext cx="14288" cy="6698"/>
          </a:xfrm>
          <a:custGeom>
            <a:avLst/>
            <a:gdLst/>
            <a:ahLst/>
            <a:cxnLst/>
            <a:rect l="0" t="0" r="0" b="0"/>
            <a:pathLst>
              <a:path w="14288" h="6698">
                <a:moveTo>
                  <a:pt x="14287" y="0"/>
                </a:moveTo>
                <a:lnTo>
                  <a:pt x="0" y="6697"/>
                </a:lnTo>
              </a:path>
            </a:pathLst>
          </a:custGeom>
          <a:ln w="38100" cap="flat" cmpd="sng" algn="ctr">
            <a:solidFill>
              <a:srgbClr val="0000FF"/>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Freeform 9"/>
          <p:cNvSpPr/>
          <p:nvPr/>
        </p:nvSpPr>
        <p:spPr>
          <a:xfrm>
            <a:off x="6822281" y="4828728"/>
            <a:ext cx="2118" cy="1"/>
          </a:xfrm>
          <a:custGeom>
            <a:avLst/>
            <a:gdLst/>
            <a:ahLst/>
            <a:cxnLst/>
            <a:rect l="0" t="0" r="0" b="0"/>
            <a:pathLst>
              <a:path w="2118" h="1">
                <a:moveTo>
                  <a:pt x="0" y="0"/>
                </a:moveTo>
                <a:lnTo>
                  <a:pt x="2117" y="0"/>
                </a:lnTo>
                <a:close/>
              </a:path>
            </a:pathLst>
          </a:custGeom>
          <a:ln w="38100" cap="flat"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MARTInkAnnotation154"/>
          <p:cNvSpPr/>
          <p:nvPr/>
        </p:nvSpPr>
        <p:spPr>
          <a:xfrm>
            <a:off x="6836568" y="4574232"/>
            <a:ext cx="7145" cy="1"/>
          </a:xfrm>
          <a:custGeom>
            <a:avLst/>
            <a:gdLst/>
            <a:ahLst/>
            <a:cxnLst/>
            <a:rect l="0" t="0" r="0" b="0"/>
            <a:pathLst>
              <a:path w="7145" h="1">
                <a:moveTo>
                  <a:pt x="7144" y="0"/>
                </a:moveTo>
                <a:lnTo>
                  <a:pt x="0" y="0"/>
                </a:lnTo>
              </a:path>
            </a:pathLst>
          </a:custGeom>
          <a:ln w="38100" cap="flat" cmpd="sng" algn="ctr">
            <a:solidFill>
              <a:srgbClr val="FF0000"/>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2: A View of Earth</a:t>
            </a:r>
            <a:endParaRPr lang="en-US" dirty="0"/>
          </a:p>
        </p:txBody>
      </p:sp>
      <p:sp>
        <p:nvSpPr>
          <p:cNvPr id="3" name="Content Placeholder 2"/>
          <p:cNvSpPr>
            <a:spLocks noGrp="1"/>
          </p:cNvSpPr>
          <p:nvPr>
            <p:ph idx="1"/>
          </p:nvPr>
        </p:nvSpPr>
        <p:spPr>
          <a:xfrm>
            <a:off x="457200" y="1219200"/>
            <a:ext cx="8229600" cy="4525963"/>
          </a:xfrm>
        </p:spPr>
        <p:txBody>
          <a:bodyPr/>
          <a:lstStyle/>
          <a:p>
            <a:r>
              <a:rPr lang="en-US" dirty="0" smtClean="0"/>
              <a:t>Key Concepts</a:t>
            </a:r>
          </a:p>
          <a:p>
            <a:pPr lvl="1"/>
            <a:r>
              <a:rPr lang="en-US" dirty="0" smtClean="0"/>
              <a:t>4 major spheres into which Earth is divided</a:t>
            </a:r>
          </a:p>
          <a:p>
            <a:pPr lvl="1"/>
            <a:r>
              <a:rPr lang="en-US" dirty="0" smtClean="0"/>
              <a:t>3 main parts of the solid Earth</a:t>
            </a:r>
          </a:p>
          <a:p>
            <a:pPr lvl="1"/>
            <a:r>
              <a:rPr lang="en-US" dirty="0" smtClean="0"/>
              <a:t>Theory of plate tectonics</a:t>
            </a:r>
            <a:endParaRPr lang="en-US" dirty="0"/>
          </a:p>
          <a:p>
            <a:pPr marL="0" indent="0">
              <a:buNone/>
            </a:pPr>
            <a:endParaRPr lang="en-US" dirty="0" smtClean="0"/>
          </a:p>
        </p:txBody>
      </p:sp>
      <p:pic>
        <p:nvPicPr>
          <p:cNvPr id="4" name="Picture 3"/>
          <p:cNvPicPr>
            <a:picLocks noChangeAspect="1"/>
          </p:cNvPicPr>
          <p:nvPr/>
        </p:nvPicPr>
        <p:blipFill>
          <a:blip r:embed="rId2"/>
          <a:stretch>
            <a:fillRect/>
          </a:stretch>
        </p:blipFill>
        <p:spPr>
          <a:xfrm>
            <a:off x="5943600" y="3258553"/>
            <a:ext cx="3200399" cy="3599447"/>
          </a:xfrm>
          <a:prstGeom prst="rect">
            <a:avLst/>
          </a:prstGeom>
          <a:ln>
            <a:solidFill>
              <a:schemeClr val="tx1"/>
            </a:solidFill>
          </a:ln>
        </p:spPr>
      </p:pic>
      <p:pic>
        <p:nvPicPr>
          <p:cNvPr id="5" name="Picture 4"/>
          <p:cNvPicPr>
            <a:picLocks noChangeAspect="1"/>
          </p:cNvPicPr>
          <p:nvPr/>
        </p:nvPicPr>
        <p:blipFill>
          <a:blip r:embed="rId3"/>
          <a:stretch>
            <a:fillRect/>
          </a:stretch>
        </p:blipFill>
        <p:spPr>
          <a:xfrm>
            <a:off x="2971800" y="3505200"/>
            <a:ext cx="2895600" cy="3352800"/>
          </a:xfrm>
          <a:prstGeom prst="rect">
            <a:avLst/>
          </a:prstGeom>
          <a:ln>
            <a:solidFill>
              <a:srgbClr val="000000"/>
            </a:solidFill>
          </a:ln>
        </p:spPr>
      </p:pic>
      <p:pic>
        <p:nvPicPr>
          <p:cNvPr id="6" name="Picture 5"/>
          <p:cNvPicPr>
            <a:picLocks noChangeAspect="1"/>
          </p:cNvPicPr>
          <p:nvPr/>
        </p:nvPicPr>
        <p:blipFill>
          <a:blip r:embed="rId4"/>
          <a:stretch>
            <a:fillRect/>
          </a:stretch>
        </p:blipFill>
        <p:spPr>
          <a:xfrm>
            <a:off x="0" y="3505201"/>
            <a:ext cx="2971800" cy="3352800"/>
          </a:xfrm>
          <a:prstGeom prst="rect">
            <a:avLst/>
          </a:prstGeom>
          <a:ln>
            <a:solidFill>
              <a:srgbClr val="000000"/>
            </a:solidFill>
          </a:ln>
        </p:spPr>
      </p:pic>
    </p:spTree>
    <p:extLst>
      <p:ext uri="{BB962C8B-B14F-4D97-AF65-F5344CB8AC3E}">
        <p14:creationId xmlns:p14="http://schemas.microsoft.com/office/powerpoint/2010/main" val="31629668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097"/>
            <a:ext cx="8915400" cy="1143000"/>
          </a:xfrm>
        </p:spPr>
        <p:txBody>
          <a:bodyPr/>
          <a:lstStyle/>
          <a:p>
            <a:r>
              <a:rPr lang="en-US" dirty="0" smtClean="0">
                <a:hlinkClick r:id="rId2"/>
              </a:rPr>
              <a:t>Amelia Earhart</a:t>
            </a:r>
            <a:r>
              <a:rPr lang="en-US" dirty="0" smtClean="0"/>
              <a:t>: Sonar Discovery</a:t>
            </a:r>
            <a:endParaRPr lang="en-US" dirty="0"/>
          </a:p>
        </p:txBody>
      </p:sp>
      <p:pic>
        <p:nvPicPr>
          <p:cNvPr id="5" name="Content Placeholder 4"/>
          <p:cNvPicPr>
            <a:picLocks noGrp="1" noChangeAspect="1"/>
          </p:cNvPicPr>
          <p:nvPr>
            <p:ph sz="half" idx="1"/>
          </p:nvPr>
        </p:nvPicPr>
        <p:blipFill>
          <a:blip r:embed="rId3"/>
          <a:srcRect t="-20714" b="-20714"/>
          <a:stretch>
            <a:fillRect/>
          </a:stretch>
        </p:blipFill>
        <p:spPr>
          <a:xfrm>
            <a:off x="457200" y="3276600"/>
            <a:ext cx="8259515" cy="4038600"/>
          </a:xfrm>
        </p:spPr>
      </p:pic>
      <p:pic>
        <p:nvPicPr>
          <p:cNvPr id="6" name="Picture 5"/>
          <p:cNvPicPr>
            <a:picLocks noChangeAspect="1"/>
          </p:cNvPicPr>
          <p:nvPr/>
        </p:nvPicPr>
        <p:blipFill>
          <a:blip r:embed="rId4"/>
          <a:stretch>
            <a:fillRect/>
          </a:stretch>
        </p:blipFill>
        <p:spPr>
          <a:xfrm>
            <a:off x="228600" y="1219200"/>
            <a:ext cx="3727894" cy="2514600"/>
          </a:xfrm>
          <a:prstGeom prst="rect">
            <a:avLst/>
          </a:prstGeom>
          <a:ln>
            <a:solidFill>
              <a:schemeClr val="tx1"/>
            </a:solidFill>
          </a:ln>
        </p:spPr>
      </p:pic>
      <p:pic>
        <p:nvPicPr>
          <p:cNvPr id="7" name="Picture 6"/>
          <p:cNvPicPr>
            <a:picLocks noChangeAspect="1"/>
          </p:cNvPicPr>
          <p:nvPr/>
        </p:nvPicPr>
        <p:blipFill>
          <a:blip r:embed="rId5"/>
          <a:stretch>
            <a:fillRect/>
          </a:stretch>
        </p:blipFill>
        <p:spPr>
          <a:xfrm>
            <a:off x="4495800" y="1219200"/>
            <a:ext cx="4495800" cy="2540000"/>
          </a:xfrm>
          <a:prstGeom prst="rect">
            <a:avLst/>
          </a:prstGeom>
          <a:ln>
            <a:solidFill>
              <a:srgbClr val="000000"/>
            </a:solidFill>
          </a:ln>
        </p:spPr>
      </p:pic>
      <p:sp>
        <p:nvSpPr>
          <p:cNvPr id="8" name="TextBox 7"/>
          <p:cNvSpPr txBox="1"/>
          <p:nvPr/>
        </p:nvSpPr>
        <p:spPr>
          <a:xfrm>
            <a:off x="7315200" y="3886200"/>
            <a:ext cx="1828800" cy="381000"/>
          </a:xfrm>
          <a:prstGeom prst="rect">
            <a:avLst/>
          </a:prstGeom>
          <a:noFill/>
        </p:spPr>
        <p:txBody>
          <a:bodyPr wrap="square" rtlCol="0">
            <a:spAutoFit/>
          </a:bodyPr>
          <a:lstStyle/>
          <a:p>
            <a:r>
              <a:rPr lang="en-US" dirty="0" smtClean="0">
                <a:hlinkClick r:id="rId6"/>
              </a:rPr>
              <a:t>Sonar Article</a:t>
            </a:r>
            <a:endParaRPr lang="en-US" dirty="0"/>
          </a:p>
        </p:txBody>
      </p:sp>
      <p:sp>
        <p:nvSpPr>
          <p:cNvPr id="3" name="TextBox 2"/>
          <p:cNvSpPr txBox="1"/>
          <p:nvPr/>
        </p:nvSpPr>
        <p:spPr>
          <a:xfrm>
            <a:off x="228600" y="6324600"/>
            <a:ext cx="1447800" cy="369332"/>
          </a:xfrm>
          <a:prstGeom prst="rect">
            <a:avLst/>
          </a:prstGeom>
          <a:noFill/>
        </p:spPr>
        <p:txBody>
          <a:bodyPr wrap="square" rtlCol="0">
            <a:spAutoFit/>
          </a:bodyPr>
          <a:lstStyle/>
          <a:p>
            <a:r>
              <a:rPr lang="en-US" dirty="0" smtClean="0"/>
              <a:t>1937</a:t>
            </a:r>
            <a:endParaRPr lang="en-US" dirty="0"/>
          </a:p>
        </p:txBody>
      </p:sp>
    </p:spTree>
    <p:extLst>
      <p:ext uri="{BB962C8B-B14F-4D97-AF65-F5344CB8AC3E}">
        <p14:creationId xmlns:p14="http://schemas.microsoft.com/office/powerpoint/2010/main" val="405706393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gn="l" eaLnBrk="1" hangingPunct="1"/>
            <a:r>
              <a:rPr lang="en-US" dirty="0" smtClean="0"/>
              <a:t>Topographic Maps</a:t>
            </a:r>
          </a:p>
        </p:txBody>
      </p:sp>
      <p:sp>
        <p:nvSpPr>
          <p:cNvPr id="13315" name="Content Placeholder 2"/>
          <p:cNvSpPr>
            <a:spLocks noGrp="1"/>
          </p:cNvSpPr>
          <p:nvPr>
            <p:ph sz="half" idx="1"/>
          </p:nvPr>
        </p:nvSpPr>
        <p:spPr>
          <a:xfrm>
            <a:off x="457200" y="1600200"/>
            <a:ext cx="4419600" cy="4525963"/>
          </a:xfrm>
        </p:spPr>
        <p:txBody>
          <a:bodyPr/>
          <a:lstStyle/>
          <a:p>
            <a:pPr eaLnBrk="1" hangingPunct="1">
              <a:lnSpc>
                <a:spcPct val="90000"/>
              </a:lnSpc>
            </a:pPr>
            <a:r>
              <a:rPr lang="en-US" dirty="0" smtClean="0"/>
              <a:t>Bird’s eye view of an area</a:t>
            </a:r>
          </a:p>
          <a:p>
            <a:pPr eaLnBrk="1" hangingPunct="1">
              <a:lnSpc>
                <a:spcPct val="90000"/>
              </a:lnSpc>
            </a:pPr>
            <a:r>
              <a:rPr lang="en-US" dirty="0" smtClean="0"/>
              <a:t>Show Earth’s 3-D in 2-D</a:t>
            </a:r>
          </a:p>
          <a:p>
            <a:pPr eaLnBrk="1" hangingPunct="1">
              <a:lnSpc>
                <a:spcPct val="90000"/>
              </a:lnSpc>
            </a:pPr>
            <a:r>
              <a:rPr lang="en-US" dirty="0" smtClean="0"/>
              <a:t>Shows how steep/gentle a slope is</a:t>
            </a:r>
          </a:p>
          <a:p>
            <a:pPr eaLnBrk="1" hangingPunct="1">
              <a:lnSpc>
                <a:spcPct val="90000"/>
              </a:lnSpc>
            </a:pPr>
            <a:r>
              <a:rPr lang="en-US" b="1" u="sng" dirty="0" smtClean="0"/>
              <a:t>Shows the elevation </a:t>
            </a:r>
            <a:r>
              <a:rPr lang="en-US" dirty="0" smtClean="0"/>
              <a:t>&amp; shape of the land and other geographic or cultural </a:t>
            </a:r>
            <a:r>
              <a:rPr lang="en-US" sz="2000" dirty="0" smtClean="0"/>
              <a:t>(bridges, schools, churches, cemeteries, etc) </a:t>
            </a:r>
            <a:r>
              <a:rPr lang="en-US" dirty="0" smtClean="0"/>
              <a:t>features</a:t>
            </a:r>
          </a:p>
          <a:p>
            <a:pPr eaLnBrk="1" hangingPunct="1"/>
            <a:endParaRPr lang="en-US" dirty="0" smtClean="0"/>
          </a:p>
        </p:txBody>
      </p:sp>
      <p:pic>
        <p:nvPicPr>
          <p:cNvPr id="2" name="Picture 1"/>
          <p:cNvPicPr>
            <a:picLocks noChangeAspect="1"/>
          </p:cNvPicPr>
          <p:nvPr/>
        </p:nvPicPr>
        <p:blipFill>
          <a:blip r:embed="rId2"/>
          <a:stretch>
            <a:fillRect/>
          </a:stretch>
        </p:blipFill>
        <p:spPr>
          <a:xfrm>
            <a:off x="4876801" y="1371600"/>
            <a:ext cx="3962400" cy="5105400"/>
          </a:xfrm>
          <a:prstGeom prst="rect">
            <a:avLst/>
          </a:prstGeom>
          <a:ln>
            <a:solidFill>
              <a:srgbClr val="000000"/>
            </a:solidFill>
          </a:ln>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Vocab:  Topographic Maps</a:t>
            </a:r>
          </a:p>
        </p:txBody>
      </p:sp>
      <p:sp>
        <p:nvSpPr>
          <p:cNvPr id="3075" name="Rectangle 3"/>
          <p:cNvSpPr>
            <a:spLocks noGrp="1" noChangeArrowheads="1"/>
          </p:cNvSpPr>
          <p:nvPr>
            <p:ph sz="half" idx="1"/>
          </p:nvPr>
        </p:nvSpPr>
        <p:spPr>
          <a:xfrm>
            <a:off x="457200" y="1219200"/>
            <a:ext cx="4038600" cy="5410200"/>
          </a:xfrm>
        </p:spPr>
        <p:txBody>
          <a:bodyPr rtlCol="0">
            <a:normAutofit fontScale="92500" lnSpcReduction="10000"/>
          </a:bodyPr>
          <a:lstStyle/>
          <a:p>
            <a:pPr eaLnBrk="1" fontAlgn="auto" hangingPunct="1">
              <a:lnSpc>
                <a:spcPct val="90000"/>
              </a:lnSpc>
              <a:spcAft>
                <a:spcPts val="0"/>
              </a:spcAft>
              <a:buFont typeface="Arial" pitchFamily="34" charset="0"/>
              <a:buChar char="•"/>
              <a:defRPr/>
            </a:pPr>
            <a:r>
              <a:rPr lang="en-US" u="sng" dirty="0" smtClean="0"/>
              <a:t>Contour lines</a:t>
            </a:r>
            <a:r>
              <a:rPr lang="en-US" dirty="0" smtClean="0"/>
              <a:t>: connect points of equal elevation</a:t>
            </a:r>
          </a:p>
          <a:p>
            <a:pPr eaLnBrk="1" fontAlgn="auto" hangingPunct="1">
              <a:lnSpc>
                <a:spcPct val="90000"/>
              </a:lnSpc>
              <a:spcAft>
                <a:spcPts val="0"/>
              </a:spcAft>
              <a:buFont typeface="Arial" pitchFamily="34" charset="0"/>
              <a:buChar char="•"/>
              <a:defRPr/>
            </a:pPr>
            <a:r>
              <a:rPr lang="en-US" u="sng" dirty="0" smtClean="0"/>
              <a:t>Contour interval</a:t>
            </a:r>
            <a:r>
              <a:rPr lang="en-US" dirty="0" smtClean="0"/>
              <a:t>: difference in elevation between adjacent contour lines</a:t>
            </a:r>
          </a:p>
          <a:p>
            <a:pPr eaLnBrk="1" fontAlgn="auto" hangingPunct="1">
              <a:lnSpc>
                <a:spcPct val="90000"/>
              </a:lnSpc>
              <a:spcAft>
                <a:spcPts val="0"/>
              </a:spcAft>
              <a:buFont typeface="Arial" pitchFamily="34" charset="0"/>
              <a:buChar char="•"/>
              <a:defRPr/>
            </a:pPr>
            <a:r>
              <a:rPr lang="en-US" u="sng" dirty="0" smtClean="0"/>
              <a:t>Relief</a:t>
            </a:r>
            <a:r>
              <a:rPr lang="en-US" dirty="0" smtClean="0"/>
              <a:t>: difference in elevation between highest &amp; lowest points on map</a:t>
            </a:r>
          </a:p>
          <a:p>
            <a:pPr eaLnBrk="1" fontAlgn="auto" hangingPunct="1">
              <a:lnSpc>
                <a:spcPct val="90000"/>
              </a:lnSpc>
              <a:spcAft>
                <a:spcPts val="0"/>
              </a:spcAft>
              <a:buFont typeface="Arial" pitchFamily="34" charset="0"/>
              <a:buChar char="•"/>
              <a:defRPr/>
            </a:pPr>
            <a:r>
              <a:rPr lang="en-US" u="sng" dirty="0" smtClean="0"/>
              <a:t>Index contour</a:t>
            </a:r>
            <a:r>
              <a:rPr lang="en-US" dirty="0" smtClean="0"/>
              <a:t>: every 5</a:t>
            </a:r>
            <a:r>
              <a:rPr lang="en-US" baseline="30000" dirty="0" smtClean="0"/>
              <a:t>th</a:t>
            </a:r>
            <a:r>
              <a:rPr lang="en-US" dirty="0" smtClean="0"/>
              <a:t> line on the map is bold and elevation is marked for reference</a:t>
            </a:r>
          </a:p>
        </p:txBody>
      </p:sp>
      <p:pic>
        <p:nvPicPr>
          <p:cNvPr id="14340" name="Content Placeholder 4" descr="topographic-map.jpg"/>
          <p:cNvPicPr>
            <a:picLocks noGrp="1" noChangeAspect="1"/>
          </p:cNvPicPr>
          <p:nvPr>
            <p:ph sz="half" idx="2"/>
          </p:nvPr>
        </p:nvPicPr>
        <p:blipFill>
          <a:blip r:embed="rId2" cstate="print"/>
          <a:srcRect/>
          <a:stretch>
            <a:fillRect/>
          </a:stretch>
        </p:blipFill>
        <p:spPr>
          <a:xfrm>
            <a:off x="4495800" y="1371600"/>
            <a:ext cx="4371975" cy="5181600"/>
          </a:xfrm>
          <a:ln>
            <a:solidFill>
              <a:srgbClr val="000000"/>
            </a:solidFill>
          </a:ln>
        </p:spPr>
      </p:pic>
      <p:sp>
        <p:nvSpPr>
          <p:cNvPr id="9" name="Freeform 8"/>
          <p:cNvSpPr/>
          <p:nvPr/>
        </p:nvSpPr>
        <p:spPr>
          <a:xfrm>
            <a:off x="6779418" y="1895326"/>
            <a:ext cx="2118" cy="1"/>
          </a:xfrm>
          <a:custGeom>
            <a:avLst/>
            <a:gdLst/>
            <a:ahLst/>
            <a:cxnLst/>
            <a:rect l="0" t="0" r="0" b="0"/>
            <a:pathLst>
              <a:path w="2118" h="1">
                <a:moveTo>
                  <a:pt x="0" y="0"/>
                </a:moveTo>
                <a:lnTo>
                  <a:pt x="2117" y="0"/>
                </a:lnTo>
                <a:close/>
              </a:path>
            </a:pathLst>
          </a:custGeom>
          <a:ln w="38100" cap="flat" cmpd="sng" algn="ctr">
            <a:solidFill>
              <a:srgbClr val="0000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l" eaLnBrk="1" hangingPunct="1"/>
            <a:r>
              <a:rPr lang="en-US" dirty="0" smtClean="0"/>
              <a:t>Contour line rules…</a:t>
            </a:r>
          </a:p>
        </p:txBody>
      </p:sp>
      <p:sp>
        <p:nvSpPr>
          <p:cNvPr id="15363" name="Rectangle 3"/>
          <p:cNvSpPr>
            <a:spLocks noGrp="1" noChangeArrowheads="1"/>
          </p:cNvSpPr>
          <p:nvPr>
            <p:ph type="body" idx="1"/>
          </p:nvPr>
        </p:nvSpPr>
        <p:spPr/>
        <p:txBody>
          <a:bodyPr/>
          <a:lstStyle/>
          <a:p>
            <a:pPr eaLnBrk="1" hangingPunct="1"/>
            <a:r>
              <a:rPr lang="en-US" sz="2600" dirty="0" smtClean="0"/>
              <a:t>Contour lines are continuous closed loops; they never just appear or end on a map except at the edges </a:t>
            </a:r>
          </a:p>
          <a:p>
            <a:pPr eaLnBrk="1" hangingPunct="1"/>
            <a:r>
              <a:rPr lang="en-US" sz="2600" dirty="0" smtClean="0"/>
              <a:t>Separate higher elevations from lower elevations</a:t>
            </a:r>
          </a:p>
          <a:p>
            <a:pPr eaLnBrk="1" hangingPunct="1"/>
            <a:r>
              <a:rPr lang="en-US" sz="2600" dirty="0" smtClean="0"/>
              <a:t>Never cross (run together=cliff)</a:t>
            </a:r>
          </a:p>
          <a:p>
            <a:pPr eaLnBrk="1" hangingPunct="1"/>
            <a:r>
              <a:rPr lang="en-US" sz="2600" dirty="0" smtClean="0"/>
              <a:t>Closer lines=steeper slope</a:t>
            </a:r>
          </a:p>
          <a:p>
            <a:pPr eaLnBrk="1" hangingPunct="1"/>
            <a:r>
              <a:rPr lang="en-US" sz="2600" dirty="0" smtClean="0"/>
              <a:t>Closed depressions are marked with hachures (point in direction of drop)</a:t>
            </a:r>
          </a:p>
          <a:p>
            <a:pPr eaLnBrk="1" hangingPunct="1"/>
            <a:r>
              <a:rPr lang="en-US" sz="2600" u="sng" dirty="0" smtClean="0"/>
              <a:t>Water flows perpendicular to </a:t>
            </a:r>
          </a:p>
          <a:p>
            <a:pPr eaLnBrk="1" hangingPunct="1">
              <a:buNone/>
            </a:pPr>
            <a:r>
              <a:rPr lang="en-US" sz="2600" dirty="0" smtClean="0"/>
              <a:t>    </a:t>
            </a:r>
            <a:r>
              <a:rPr lang="en-US" sz="2600" u="sng" dirty="0" smtClean="0"/>
              <a:t>contour lines </a:t>
            </a:r>
          </a:p>
        </p:txBody>
      </p:sp>
      <p:pic>
        <p:nvPicPr>
          <p:cNvPr id="15364" name="Picture 3" descr="topo depression.gif"/>
          <p:cNvPicPr>
            <a:picLocks noChangeAspect="1"/>
          </p:cNvPicPr>
          <p:nvPr/>
        </p:nvPicPr>
        <p:blipFill>
          <a:blip r:embed="rId2" cstate="print"/>
          <a:srcRect/>
          <a:stretch>
            <a:fillRect/>
          </a:stretch>
        </p:blipFill>
        <p:spPr bwMode="auto">
          <a:xfrm>
            <a:off x="5943600" y="31927"/>
            <a:ext cx="2465388" cy="1524000"/>
          </a:xfrm>
          <a:prstGeom prst="rect">
            <a:avLst/>
          </a:prstGeom>
          <a:noFill/>
          <a:ln w="9525">
            <a:noFill/>
            <a:miter lim="800000"/>
            <a:headEnd/>
            <a:tailEnd/>
          </a:ln>
        </p:spPr>
      </p:pic>
      <p:pic>
        <p:nvPicPr>
          <p:cNvPr id="9218" name="Picture 2" descr="http://www.district196.org/ses/hse/g12/groundwater/m2.gif"/>
          <p:cNvPicPr>
            <a:picLocks noChangeAspect="1" noChangeArrowheads="1"/>
          </p:cNvPicPr>
          <p:nvPr/>
        </p:nvPicPr>
        <p:blipFill>
          <a:blip r:embed="rId3"/>
          <a:srcRect/>
          <a:stretch>
            <a:fillRect/>
          </a:stretch>
        </p:blipFill>
        <p:spPr bwMode="auto">
          <a:xfrm>
            <a:off x="5638800" y="4800600"/>
            <a:ext cx="3276600" cy="1883346"/>
          </a:xfrm>
          <a:prstGeom prst="rect">
            <a:avLst/>
          </a:prstGeom>
          <a:noFill/>
          <a:ln>
            <a:solidFill>
              <a:srgbClr val="000000"/>
            </a:solidFill>
          </a:ln>
        </p:spPr>
      </p:pic>
      <p:cxnSp>
        <p:nvCxnSpPr>
          <p:cNvPr id="7" name="Straight Arrow Connector 6"/>
          <p:cNvCxnSpPr/>
          <p:nvPr/>
        </p:nvCxnSpPr>
        <p:spPr>
          <a:xfrm flipH="1" flipV="1">
            <a:off x="6629400" y="1066800"/>
            <a:ext cx="152400" cy="33528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mtClean="0"/>
              <a:t>Geologic map</a:t>
            </a:r>
          </a:p>
        </p:txBody>
      </p:sp>
      <p:sp>
        <p:nvSpPr>
          <p:cNvPr id="16387" name="Content Placeholder 2"/>
          <p:cNvSpPr>
            <a:spLocks noGrp="1"/>
          </p:cNvSpPr>
          <p:nvPr>
            <p:ph sz="half" idx="1"/>
          </p:nvPr>
        </p:nvSpPr>
        <p:spPr/>
        <p:txBody>
          <a:bodyPr/>
          <a:lstStyle/>
          <a:p>
            <a:pPr eaLnBrk="1" hangingPunct="1"/>
            <a:r>
              <a:rPr lang="en-US" dirty="0" smtClean="0"/>
              <a:t>Color coded to show rocks below the soil</a:t>
            </a:r>
          </a:p>
          <a:p>
            <a:pPr lvl="1" eaLnBrk="1" hangingPunct="1"/>
            <a:r>
              <a:rPr lang="en-US" dirty="0" smtClean="0"/>
              <a:t>Distribution</a:t>
            </a:r>
          </a:p>
          <a:p>
            <a:pPr lvl="1" eaLnBrk="1" hangingPunct="1"/>
            <a:r>
              <a:rPr lang="en-US" dirty="0" smtClean="0"/>
              <a:t>Arrangement</a:t>
            </a:r>
          </a:p>
          <a:p>
            <a:pPr lvl="1" eaLnBrk="1" hangingPunct="1"/>
            <a:r>
              <a:rPr lang="en-US" dirty="0" smtClean="0"/>
              <a:t>Type of rock/minerals</a:t>
            </a:r>
          </a:p>
          <a:p>
            <a:pPr lvl="1" eaLnBrk="1" hangingPunct="1"/>
            <a:r>
              <a:rPr lang="en-US" dirty="0" smtClean="0"/>
              <a:t>Age of rock</a:t>
            </a:r>
          </a:p>
        </p:txBody>
      </p:sp>
      <p:sp>
        <p:nvSpPr>
          <p:cNvPr id="16388" name="Content Placeholder 3"/>
          <p:cNvSpPr>
            <a:spLocks noGrp="1"/>
          </p:cNvSpPr>
          <p:nvPr>
            <p:ph sz="half" idx="2"/>
          </p:nvPr>
        </p:nvSpPr>
        <p:spPr>
          <a:xfrm>
            <a:off x="457200" y="4343401"/>
            <a:ext cx="4038600" cy="2057400"/>
          </a:xfrm>
        </p:spPr>
        <p:txBody>
          <a:bodyPr/>
          <a:lstStyle/>
          <a:p>
            <a:pPr eaLnBrk="1" hangingPunct="1"/>
            <a:r>
              <a:rPr lang="en-US" dirty="0" smtClean="0"/>
              <a:t>Often superimposed over topographic maps</a:t>
            </a:r>
          </a:p>
          <a:p>
            <a:pPr eaLnBrk="1" hangingPunct="1"/>
            <a:endParaRPr lang="en-US" dirty="0" smtClean="0"/>
          </a:p>
        </p:txBody>
      </p:sp>
      <p:pic>
        <p:nvPicPr>
          <p:cNvPr id="16389" name="Picture 4" descr="Regional_Geo_Map.jpg"/>
          <p:cNvPicPr>
            <a:picLocks noChangeAspect="1"/>
          </p:cNvPicPr>
          <p:nvPr/>
        </p:nvPicPr>
        <p:blipFill>
          <a:blip r:embed="rId2" cstate="print"/>
          <a:srcRect/>
          <a:stretch>
            <a:fillRect/>
          </a:stretch>
        </p:blipFill>
        <p:spPr bwMode="auto">
          <a:xfrm>
            <a:off x="4572000" y="1524000"/>
            <a:ext cx="4419600" cy="5105400"/>
          </a:xfrm>
          <a:prstGeom prst="rect">
            <a:avLst/>
          </a:prstGeom>
          <a:noFill/>
          <a:ln w="9525">
            <a:solidFill>
              <a:srgbClr val="000000"/>
            </a:solid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mtClean="0"/>
              <a:t>All maps have…</a:t>
            </a:r>
          </a:p>
        </p:txBody>
      </p:sp>
      <p:sp>
        <p:nvSpPr>
          <p:cNvPr id="17411" name="Text Placeholder 4"/>
          <p:cNvSpPr>
            <a:spLocks noGrp="1"/>
          </p:cNvSpPr>
          <p:nvPr>
            <p:ph type="body" idx="1"/>
          </p:nvPr>
        </p:nvSpPr>
        <p:spPr/>
        <p:txBody>
          <a:bodyPr/>
          <a:lstStyle/>
          <a:p>
            <a:pPr eaLnBrk="1" hangingPunct="1"/>
            <a:r>
              <a:rPr lang="en-US" sz="3200" smtClean="0"/>
              <a:t>Map Legends</a:t>
            </a:r>
          </a:p>
        </p:txBody>
      </p:sp>
      <p:sp>
        <p:nvSpPr>
          <p:cNvPr id="17412" name="Content Placeholder 5"/>
          <p:cNvSpPr>
            <a:spLocks noGrp="1"/>
          </p:cNvSpPr>
          <p:nvPr>
            <p:ph sz="half" idx="2"/>
          </p:nvPr>
        </p:nvSpPr>
        <p:spPr/>
        <p:txBody>
          <a:bodyPr/>
          <a:lstStyle/>
          <a:p>
            <a:pPr eaLnBrk="1" hangingPunct="1"/>
            <a:r>
              <a:rPr lang="en-US" smtClean="0"/>
              <a:t>Shows symbol images</a:t>
            </a:r>
          </a:p>
          <a:p>
            <a:pPr eaLnBrk="1" hangingPunct="1"/>
            <a:r>
              <a:rPr lang="en-US" smtClean="0"/>
              <a:t>Decodes their meanings</a:t>
            </a:r>
          </a:p>
        </p:txBody>
      </p:sp>
      <p:sp>
        <p:nvSpPr>
          <p:cNvPr id="17413" name="Text Placeholder 6"/>
          <p:cNvSpPr>
            <a:spLocks noGrp="1"/>
          </p:cNvSpPr>
          <p:nvPr>
            <p:ph type="body" sz="quarter" idx="3"/>
          </p:nvPr>
        </p:nvSpPr>
        <p:spPr/>
        <p:txBody>
          <a:bodyPr/>
          <a:lstStyle/>
          <a:p>
            <a:pPr eaLnBrk="1" hangingPunct="1"/>
            <a:r>
              <a:rPr lang="en-US" sz="3200" smtClean="0"/>
              <a:t>Map Scales</a:t>
            </a:r>
          </a:p>
        </p:txBody>
      </p:sp>
      <p:sp>
        <p:nvSpPr>
          <p:cNvPr id="17414" name="Content Placeholder 7"/>
          <p:cNvSpPr>
            <a:spLocks noGrp="1"/>
          </p:cNvSpPr>
          <p:nvPr>
            <p:ph sz="quarter" idx="4"/>
          </p:nvPr>
        </p:nvSpPr>
        <p:spPr/>
        <p:txBody>
          <a:bodyPr/>
          <a:lstStyle/>
          <a:p>
            <a:pPr eaLnBrk="1" hangingPunct="1"/>
            <a:r>
              <a:rPr lang="en-US" smtClean="0"/>
              <a:t>Shows distances on a map</a:t>
            </a:r>
          </a:p>
          <a:p>
            <a:pPr eaLnBrk="1" hangingPunct="1"/>
            <a:r>
              <a:rPr lang="en-US" smtClean="0"/>
              <a:t>Ratio between distances on map and actual distances on Earth’s surface</a:t>
            </a:r>
          </a:p>
        </p:txBody>
      </p:sp>
      <p:pic>
        <p:nvPicPr>
          <p:cNvPr id="17415" name="Picture 9" descr="cub_navigation_lesson05_fig1.jpg"/>
          <p:cNvPicPr>
            <a:picLocks noChangeAspect="1"/>
          </p:cNvPicPr>
          <p:nvPr/>
        </p:nvPicPr>
        <p:blipFill>
          <a:blip r:embed="rId2" cstate="print"/>
          <a:srcRect/>
          <a:stretch>
            <a:fillRect/>
          </a:stretch>
        </p:blipFill>
        <p:spPr bwMode="auto">
          <a:xfrm>
            <a:off x="533400" y="3276600"/>
            <a:ext cx="4343400" cy="32385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u="sng" dirty="0" smtClean="0"/>
              <a:t>Remote Sensing</a:t>
            </a:r>
            <a:r>
              <a:rPr lang="en-US" dirty="0" smtClean="0"/>
              <a:t>: </a:t>
            </a:r>
            <a:r>
              <a:rPr lang="en-US" sz="3600" dirty="0" smtClean="0"/>
              <a:t>gather data about Earth using instruments on satellites, planes or ships; more accurate</a:t>
            </a:r>
            <a:endParaRPr lang="en-US" sz="3600" dirty="0"/>
          </a:p>
        </p:txBody>
      </p:sp>
      <p:sp>
        <p:nvSpPr>
          <p:cNvPr id="18435" name="Content Placeholder 2"/>
          <p:cNvSpPr>
            <a:spLocks noGrp="1"/>
          </p:cNvSpPr>
          <p:nvPr>
            <p:ph sz="half" idx="1"/>
          </p:nvPr>
        </p:nvSpPr>
        <p:spPr/>
        <p:txBody>
          <a:bodyPr/>
          <a:lstStyle/>
          <a:p>
            <a:pPr eaLnBrk="1" hangingPunct="1"/>
            <a:r>
              <a:rPr lang="en-US" dirty="0" smtClean="0"/>
              <a:t>Landsat </a:t>
            </a:r>
            <a:r>
              <a:rPr lang="en-US" dirty="0"/>
              <a:t>s</a:t>
            </a:r>
            <a:r>
              <a:rPr lang="en-US" dirty="0" smtClean="0"/>
              <a:t>atellites</a:t>
            </a:r>
          </a:p>
          <a:p>
            <a:pPr eaLnBrk="1" hangingPunct="1"/>
            <a:r>
              <a:rPr lang="en-US" dirty="0" smtClean="0"/>
              <a:t>Weather satellites</a:t>
            </a:r>
          </a:p>
          <a:p>
            <a:pPr eaLnBrk="1" hangingPunct="1"/>
            <a:r>
              <a:rPr lang="en-US" dirty="0" smtClean="0"/>
              <a:t>Navigation satellites</a:t>
            </a:r>
          </a:p>
          <a:p>
            <a:pPr eaLnBrk="1" hangingPunct="1"/>
            <a:r>
              <a:rPr lang="en-US" dirty="0" smtClean="0"/>
              <a:t>Very Long </a:t>
            </a:r>
            <a:r>
              <a:rPr lang="en-US" dirty="0"/>
              <a:t>B</a:t>
            </a:r>
            <a:r>
              <a:rPr lang="en-US" dirty="0" smtClean="0"/>
              <a:t>aseline </a:t>
            </a:r>
            <a:r>
              <a:rPr lang="en-US" dirty="0"/>
              <a:t>I</a:t>
            </a:r>
            <a:r>
              <a:rPr lang="en-US" dirty="0" smtClean="0"/>
              <a:t>nterferometry (VLBI)</a:t>
            </a:r>
          </a:p>
          <a:p>
            <a:pPr eaLnBrk="1" hangingPunct="1"/>
            <a:r>
              <a:rPr lang="en-US" dirty="0" smtClean="0"/>
              <a:t>Global Positioning System (GPS)</a:t>
            </a:r>
          </a:p>
          <a:p>
            <a:pPr eaLnBrk="1" hangingPunct="1"/>
            <a:r>
              <a:rPr lang="en-US" dirty="0" smtClean="0"/>
              <a:t>Geographic Information System (GIS)</a:t>
            </a:r>
          </a:p>
        </p:txBody>
      </p:sp>
      <p:pic>
        <p:nvPicPr>
          <p:cNvPr id="3" name="Picture 2"/>
          <p:cNvPicPr>
            <a:picLocks noChangeAspect="1"/>
          </p:cNvPicPr>
          <p:nvPr/>
        </p:nvPicPr>
        <p:blipFill>
          <a:blip r:embed="rId2"/>
          <a:stretch>
            <a:fillRect/>
          </a:stretch>
        </p:blipFill>
        <p:spPr>
          <a:xfrm>
            <a:off x="4724400" y="1905000"/>
            <a:ext cx="4000500" cy="4572000"/>
          </a:xfrm>
          <a:prstGeom prst="rect">
            <a:avLst/>
          </a:prstGeom>
          <a:ln>
            <a:solidFill>
              <a:srgbClr val="000000"/>
            </a:solidFill>
          </a:ln>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mtClean="0"/>
              <a:t>Landsat</a:t>
            </a:r>
          </a:p>
        </p:txBody>
      </p:sp>
      <p:sp>
        <p:nvSpPr>
          <p:cNvPr id="19459" name="Content Placeholder 3"/>
          <p:cNvSpPr>
            <a:spLocks noGrp="1"/>
          </p:cNvSpPr>
          <p:nvPr>
            <p:ph sz="half" idx="1"/>
          </p:nvPr>
        </p:nvSpPr>
        <p:spPr>
          <a:xfrm>
            <a:off x="457200" y="1371600"/>
            <a:ext cx="4038600" cy="4525963"/>
          </a:xfrm>
        </p:spPr>
        <p:txBody>
          <a:bodyPr/>
          <a:lstStyle/>
          <a:p>
            <a:pPr eaLnBrk="1" hangingPunct="1"/>
            <a:r>
              <a:rPr lang="en-US" sz="2700" dirty="0" smtClean="0"/>
              <a:t>Satellites detect features based on the warmth (diff frequencies) they radiate</a:t>
            </a:r>
          </a:p>
        </p:txBody>
      </p:sp>
      <p:sp>
        <p:nvSpPr>
          <p:cNvPr id="19460" name="Content Placeholder 4"/>
          <p:cNvSpPr>
            <a:spLocks noGrp="1"/>
          </p:cNvSpPr>
          <p:nvPr>
            <p:ph sz="half" idx="2"/>
          </p:nvPr>
        </p:nvSpPr>
        <p:spPr>
          <a:xfrm>
            <a:off x="4648200" y="1371600"/>
            <a:ext cx="4038600" cy="4754563"/>
          </a:xfrm>
        </p:spPr>
        <p:txBody>
          <a:bodyPr/>
          <a:lstStyle/>
          <a:p>
            <a:pPr eaLnBrk="1" hangingPunct="1"/>
            <a:r>
              <a:rPr lang="en-US" smtClean="0"/>
              <a:t>Detectors on mirrors measure the intensity of energy received</a:t>
            </a:r>
            <a:r>
              <a:rPr lang="en-US" smtClean="0">
                <a:sym typeface="Wingdings" pitchFamily="2" charset="2"/>
              </a:rPr>
              <a:t> digital images</a:t>
            </a:r>
            <a:endParaRPr lang="en-US" smtClean="0"/>
          </a:p>
        </p:txBody>
      </p:sp>
      <p:pic>
        <p:nvPicPr>
          <p:cNvPr id="19461" name="Picture 5" descr="landsat.jpg"/>
          <p:cNvPicPr>
            <a:picLocks noChangeAspect="1"/>
          </p:cNvPicPr>
          <p:nvPr/>
        </p:nvPicPr>
        <p:blipFill>
          <a:blip r:embed="rId2" cstate="print"/>
          <a:srcRect/>
          <a:stretch>
            <a:fillRect/>
          </a:stretch>
        </p:blipFill>
        <p:spPr bwMode="auto">
          <a:xfrm>
            <a:off x="381000" y="3581400"/>
            <a:ext cx="4009266" cy="3009900"/>
          </a:xfrm>
          <a:prstGeom prst="rect">
            <a:avLst/>
          </a:prstGeom>
          <a:noFill/>
          <a:ln w="9525">
            <a:solidFill>
              <a:srgbClr val="000000"/>
            </a:solidFill>
            <a:miter lim="800000"/>
            <a:headEnd/>
            <a:tailEnd/>
          </a:ln>
        </p:spPr>
      </p:pic>
      <p:pic>
        <p:nvPicPr>
          <p:cNvPr id="19462" name="Picture 6" descr="landsat image.jpg"/>
          <p:cNvPicPr>
            <a:picLocks noChangeAspect="1"/>
          </p:cNvPicPr>
          <p:nvPr/>
        </p:nvPicPr>
        <p:blipFill>
          <a:blip r:embed="rId3" cstate="print"/>
          <a:srcRect/>
          <a:stretch>
            <a:fillRect/>
          </a:stretch>
        </p:blipFill>
        <p:spPr bwMode="auto">
          <a:xfrm>
            <a:off x="4572000" y="3429000"/>
            <a:ext cx="4572000" cy="287178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Weather Satellites</a:t>
            </a:r>
            <a:endParaRPr lang="en-US" dirty="0"/>
          </a:p>
        </p:txBody>
      </p:sp>
      <p:sp>
        <p:nvSpPr>
          <p:cNvPr id="3" name="Content Placeholder 2"/>
          <p:cNvSpPr>
            <a:spLocks noGrp="1"/>
          </p:cNvSpPr>
          <p:nvPr>
            <p:ph sz="half" idx="1"/>
          </p:nvPr>
        </p:nvSpPr>
        <p:spPr>
          <a:xfrm>
            <a:off x="457200" y="1600200"/>
            <a:ext cx="7848600" cy="4525963"/>
          </a:xfrm>
        </p:spPr>
        <p:txBody>
          <a:bodyPr/>
          <a:lstStyle/>
          <a:p>
            <a:r>
              <a:rPr lang="en-US" dirty="0" smtClean="0"/>
              <a:t>Monitor atmospheric temperature, humidity, cloud cover, etc.</a:t>
            </a:r>
          </a:p>
          <a:p>
            <a:r>
              <a:rPr lang="en-US" dirty="0" smtClean="0"/>
              <a:t>Help locate sources of distress signals</a:t>
            </a:r>
          </a:p>
          <a:p>
            <a:r>
              <a:rPr lang="en-US" dirty="0" smtClean="0"/>
              <a:t>Able to scan surface in one 24-hour period</a:t>
            </a:r>
          </a:p>
          <a:p>
            <a:endParaRPr lang="en-US" dirty="0"/>
          </a:p>
        </p:txBody>
      </p:sp>
      <p:pic>
        <p:nvPicPr>
          <p:cNvPr id="4" name="Picture 3"/>
          <p:cNvPicPr>
            <a:picLocks noChangeAspect="1"/>
          </p:cNvPicPr>
          <p:nvPr/>
        </p:nvPicPr>
        <p:blipFill>
          <a:blip r:embed="rId2"/>
          <a:stretch>
            <a:fillRect/>
          </a:stretch>
        </p:blipFill>
        <p:spPr>
          <a:xfrm>
            <a:off x="5334000" y="3581400"/>
            <a:ext cx="3175000" cy="3124200"/>
          </a:xfrm>
          <a:prstGeom prst="rect">
            <a:avLst/>
          </a:prstGeom>
          <a:ln>
            <a:solidFill>
              <a:srgbClr val="000000"/>
            </a:solidFill>
          </a:ln>
        </p:spPr>
      </p:pic>
      <p:sp>
        <p:nvSpPr>
          <p:cNvPr id="5" name="TextBox 4"/>
          <p:cNvSpPr txBox="1"/>
          <p:nvPr/>
        </p:nvSpPr>
        <p:spPr>
          <a:xfrm>
            <a:off x="1295400" y="3962400"/>
            <a:ext cx="3581400" cy="2308324"/>
          </a:xfrm>
          <a:prstGeom prst="rect">
            <a:avLst/>
          </a:prstGeom>
          <a:noFill/>
          <a:ln>
            <a:solidFill>
              <a:srgbClr val="000000"/>
            </a:solidFill>
          </a:ln>
        </p:spPr>
        <p:txBody>
          <a:bodyPr wrap="square" rtlCol="0">
            <a:spAutoFit/>
          </a:bodyPr>
          <a:lstStyle/>
          <a:p>
            <a:pPr algn="r"/>
            <a:r>
              <a:rPr lang="en-US" dirty="0"/>
              <a:t>The first picture of Earth from a weather satellite, taken by the TIROS-1 satellite on April 1, 1960. Although primitive in comparison with the images we now receive from satellites, this first picture was a major advance.</a:t>
            </a:r>
          </a:p>
        </p:txBody>
      </p:sp>
      <p:pic>
        <p:nvPicPr>
          <p:cNvPr id="6" name="Picture 5"/>
          <p:cNvPicPr>
            <a:picLocks noChangeAspect="1"/>
          </p:cNvPicPr>
          <p:nvPr/>
        </p:nvPicPr>
        <p:blipFill>
          <a:blip r:embed="rId3"/>
          <a:stretch>
            <a:fillRect/>
          </a:stretch>
        </p:blipFill>
        <p:spPr>
          <a:xfrm>
            <a:off x="5581527" y="0"/>
            <a:ext cx="3581400" cy="1600200"/>
          </a:xfrm>
          <a:prstGeom prst="rect">
            <a:avLst/>
          </a:prstGeom>
          <a:ln>
            <a:solidFill>
              <a:srgbClr val="000000"/>
            </a:solidFill>
          </a:ln>
        </p:spPr>
      </p:pic>
    </p:spTree>
    <p:extLst>
      <p:ext uri="{BB962C8B-B14F-4D97-AF65-F5344CB8AC3E}">
        <p14:creationId xmlns:p14="http://schemas.microsoft.com/office/powerpoint/2010/main" val="153801516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Navigation Satellites</a:t>
            </a:r>
            <a:endParaRPr lang="en-US" dirty="0"/>
          </a:p>
        </p:txBody>
      </p:sp>
      <p:sp>
        <p:nvSpPr>
          <p:cNvPr id="3" name="Content Placeholder 2"/>
          <p:cNvSpPr>
            <a:spLocks noGrp="1"/>
          </p:cNvSpPr>
          <p:nvPr>
            <p:ph sz="half" idx="1"/>
          </p:nvPr>
        </p:nvSpPr>
        <p:spPr>
          <a:xfrm>
            <a:off x="457200" y="1600200"/>
            <a:ext cx="8153400" cy="4525963"/>
          </a:xfrm>
        </p:spPr>
        <p:txBody>
          <a:bodyPr/>
          <a:lstStyle/>
          <a:p>
            <a:r>
              <a:rPr lang="en-US" dirty="0" smtClean="0"/>
              <a:t>Assist ships and submarines to determine location</a:t>
            </a:r>
            <a:endParaRPr lang="en-US" dirty="0"/>
          </a:p>
        </p:txBody>
      </p:sp>
      <p:pic>
        <p:nvPicPr>
          <p:cNvPr id="4" name="Picture 3"/>
          <p:cNvPicPr>
            <a:picLocks noChangeAspect="1"/>
          </p:cNvPicPr>
          <p:nvPr/>
        </p:nvPicPr>
        <p:blipFill>
          <a:blip r:embed="rId2"/>
          <a:stretch>
            <a:fillRect/>
          </a:stretch>
        </p:blipFill>
        <p:spPr>
          <a:xfrm>
            <a:off x="304800" y="2895600"/>
            <a:ext cx="3124200" cy="3581400"/>
          </a:xfrm>
          <a:prstGeom prst="rect">
            <a:avLst/>
          </a:prstGeom>
          <a:ln>
            <a:solidFill>
              <a:srgbClr val="000000"/>
            </a:solidFill>
          </a:ln>
        </p:spPr>
      </p:pic>
      <p:pic>
        <p:nvPicPr>
          <p:cNvPr id="6" name="Picture 5"/>
          <p:cNvPicPr>
            <a:picLocks noChangeAspect="1"/>
          </p:cNvPicPr>
          <p:nvPr/>
        </p:nvPicPr>
        <p:blipFill>
          <a:blip r:embed="rId3"/>
          <a:stretch>
            <a:fillRect/>
          </a:stretch>
        </p:blipFill>
        <p:spPr>
          <a:xfrm>
            <a:off x="3774389" y="2209800"/>
            <a:ext cx="5369611" cy="4495800"/>
          </a:xfrm>
          <a:prstGeom prst="rect">
            <a:avLst/>
          </a:prstGeom>
          <a:ln>
            <a:solidFill>
              <a:schemeClr val="tx1"/>
            </a:solidFill>
          </a:ln>
        </p:spPr>
      </p:pic>
    </p:spTree>
    <p:extLst>
      <p:ext uri="{BB962C8B-B14F-4D97-AF65-F5344CB8AC3E}">
        <p14:creationId xmlns:p14="http://schemas.microsoft.com/office/powerpoint/2010/main" val="133756397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962400" y="2133600"/>
            <a:ext cx="5181600" cy="4745966"/>
          </a:xfrm>
          <a:prstGeom prst="rect">
            <a:avLst/>
          </a:prstGeom>
          <a:ln>
            <a:solidFill>
              <a:schemeClr val="tx1"/>
            </a:solidFill>
          </a:ln>
        </p:spPr>
      </p:pic>
      <p:sp>
        <p:nvSpPr>
          <p:cNvPr id="2" name="Title 1"/>
          <p:cNvSpPr>
            <a:spLocks noGrp="1"/>
          </p:cNvSpPr>
          <p:nvPr>
            <p:ph type="title"/>
          </p:nvPr>
        </p:nvSpPr>
        <p:spPr/>
        <p:txBody>
          <a:bodyPr/>
          <a:lstStyle/>
          <a:p>
            <a:pPr algn="l"/>
            <a:r>
              <a:rPr lang="en-US" dirty="0" smtClean="0"/>
              <a:t>Earth’s Major Spheres</a:t>
            </a:r>
            <a:endParaRPr lang="en-US" dirty="0"/>
          </a:p>
        </p:txBody>
      </p:sp>
      <p:sp>
        <p:nvSpPr>
          <p:cNvPr id="3" name="Content Placeholder 2"/>
          <p:cNvSpPr>
            <a:spLocks noGrp="1"/>
          </p:cNvSpPr>
          <p:nvPr>
            <p:ph idx="1"/>
          </p:nvPr>
        </p:nvSpPr>
        <p:spPr>
          <a:xfrm>
            <a:off x="228600" y="1371600"/>
            <a:ext cx="8229600" cy="4525963"/>
          </a:xfrm>
        </p:spPr>
        <p:txBody>
          <a:bodyPr/>
          <a:lstStyle/>
          <a:p>
            <a:r>
              <a:rPr lang="en-US" sz="4000" dirty="0" smtClean="0"/>
              <a:t>4 major spheres:</a:t>
            </a:r>
          </a:p>
          <a:p>
            <a:pPr lvl="1"/>
            <a:r>
              <a:rPr lang="en-US" sz="3600" dirty="0" smtClean="0"/>
              <a:t>Hydrosphere</a:t>
            </a:r>
          </a:p>
          <a:p>
            <a:pPr lvl="1"/>
            <a:r>
              <a:rPr lang="en-US" sz="3600" dirty="0" smtClean="0"/>
              <a:t>Atmosphere</a:t>
            </a:r>
          </a:p>
          <a:p>
            <a:pPr lvl="1"/>
            <a:r>
              <a:rPr lang="en-US" sz="3600" dirty="0" smtClean="0"/>
              <a:t>Geosphere</a:t>
            </a:r>
          </a:p>
          <a:p>
            <a:pPr lvl="1"/>
            <a:r>
              <a:rPr lang="en-US" sz="3600" dirty="0" smtClean="0"/>
              <a:t>Biosphere</a:t>
            </a:r>
          </a:p>
        </p:txBody>
      </p:sp>
      <p:pic>
        <p:nvPicPr>
          <p:cNvPr id="5" name="Picture 4"/>
          <p:cNvPicPr>
            <a:picLocks noChangeAspect="1"/>
          </p:cNvPicPr>
          <p:nvPr/>
        </p:nvPicPr>
        <p:blipFill>
          <a:blip r:embed="rId3"/>
          <a:stretch>
            <a:fillRect/>
          </a:stretch>
        </p:blipFill>
        <p:spPr>
          <a:xfrm>
            <a:off x="1143000" y="4615466"/>
            <a:ext cx="2438400" cy="2242534"/>
          </a:xfrm>
          <a:prstGeom prst="rect">
            <a:avLst/>
          </a:prstGeom>
        </p:spPr>
      </p:pic>
    </p:spTree>
    <p:extLst>
      <p:ext uri="{BB962C8B-B14F-4D97-AF65-F5344CB8AC3E}">
        <p14:creationId xmlns:p14="http://schemas.microsoft.com/office/powerpoint/2010/main" val="40043956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lstStyle/>
          <a:p>
            <a:pPr algn="l"/>
            <a:r>
              <a:rPr lang="en-US" dirty="0" smtClean="0"/>
              <a:t>Very Long Baseline Interferometry (</a:t>
            </a:r>
            <a:r>
              <a:rPr lang="en-US" dirty="0" smtClean="0">
                <a:hlinkClick r:id="rId2"/>
              </a:rPr>
              <a:t>VLBI</a:t>
            </a:r>
            <a:r>
              <a:rPr lang="en-US" dirty="0" smtClean="0"/>
              <a:t>)</a:t>
            </a:r>
            <a:endParaRPr lang="en-US" dirty="0"/>
          </a:p>
        </p:txBody>
      </p:sp>
      <p:sp>
        <p:nvSpPr>
          <p:cNvPr id="3" name="Content Placeholder 2"/>
          <p:cNvSpPr>
            <a:spLocks noGrp="1"/>
          </p:cNvSpPr>
          <p:nvPr>
            <p:ph sz="half" idx="1"/>
          </p:nvPr>
        </p:nvSpPr>
        <p:spPr>
          <a:xfrm>
            <a:off x="0" y="1600200"/>
            <a:ext cx="8382000" cy="4525963"/>
          </a:xfrm>
        </p:spPr>
        <p:txBody>
          <a:bodyPr/>
          <a:lstStyle/>
          <a:p>
            <a:pPr>
              <a:spcAft>
                <a:spcPts val="1800"/>
              </a:spcAft>
            </a:pPr>
            <a:r>
              <a:rPr lang="en-US" dirty="0" smtClean="0"/>
              <a:t>Utilizes large network of antennas globally to receive radio waves from space objects (</a:t>
            </a:r>
            <a:r>
              <a:rPr lang="en-US" dirty="0" smtClean="0">
                <a:hlinkClick r:id="rId3"/>
              </a:rPr>
              <a:t>quasars</a:t>
            </a:r>
            <a:r>
              <a:rPr lang="en-US" dirty="0" smtClean="0"/>
              <a:t>) </a:t>
            </a:r>
          </a:p>
          <a:p>
            <a:pPr lvl="1"/>
            <a:r>
              <a:rPr lang="en-US" sz="2300" dirty="0" smtClean="0"/>
              <a:t>Using the arrival times of radio waves </a:t>
            </a:r>
          </a:p>
          <a:p>
            <a:pPr marL="457200" lvl="1" indent="0">
              <a:buNone/>
            </a:pPr>
            <a:r>
              <a:rPr lang="en-US" sz="2300" dirty="0" smtClean="0"/>
              <a:t>from quasars, the position of radio </a:t>
            </a:r>
          </a:p>
          <a:p>
            <a:pPr marL="457200" lvl="1" indent="0">
              <a:buNone/>
            </a:pPr>
            <a:r>
              <a:rPr lang="en-US" sz="2300" dirty="0" smtClean="0"/>
              <a:t>telescopes on Earth are determined </a:t>
            </a:r>
          </a:p>
          <a:p>
            <a:pPr marL="457200" lvl="1" indent="0">
              <a:buNone/>
            </a:pPr>
            <a:r>
              <a:rPr lang="en-US" sz="2300" dirty="0" smtClean="0"/>
              <a:t>to within millimeters of their position.</a:t>
            </a:r>
          </a:p>
          <a:p>
            <a:pPr lvl="1"/>
            <a:r>
              <a:rPr lang="en-US" sz="2300" dirty="0" smtClean="0"/>
              <a:t>Able to study tectonic plate movement </a:t>
            </a:r>
          </a:p>
          <a:p>
            <a:pPr marL="457200" lvl="1" indent="0">
              <a:buNone/>
            </a:pPr>
            <a:r>
              <a:rPr lang="en-US" sz="2300" dirty="0">
                <a:sym typeface="Wingdings"/>
              </a:rPr>
              <a:t> </a:t>
            </a:r>
            <a:r>
              <a:rPr lang="en-US" sz="2300" dirty="0" smtClean="0">
                <a:sym typeface="Wingdings"/>
              </a:rPr>
              <a:t>  due to changes in telescope position</a:t>
            </a:r>
            <a:endParaRPr lang="en-US" sz="2300" dirty="0" smtClean="0"/>
          </a:p>
        </p:txBody>
      </p:sp>
      <p:pic>
        <p:nvPicPr>
          <p:cNvPr id="4" name="Picture 3"/>
          <p:cNvPicPr>
            <a:picLocks noChangeAspect="1"/>
          </p:cNvPicPr>
          <p:nvPr/>
        </p:nvPicPr>
        <p:blipFill>
          <a:blip r:embed="rId4"/>
          <a:stretch>
            <a:fillRect/>
          </a:stretch>
        </p:blipFill>
        <p:spPr>
          <a:xfrm>
            <a:off x="6096000" y="2590800"/>
            <a:ext cx="2895600" cy="3949700"/>
          </a:xfrm>
          <a:prstGeom prst="rect">
            <a:avLst/>
          </a:prstGeom>
          <a:ln>
            <a:solidFill>
              <a:srgbClr val="000000"/>
            </a:solidFill>
          </a:ln>
        </p:spPr>
      </p:pic>
    </p:spTree>
    <p:extLst>
      <p:ext uri="{BB962C8B-B14F-4D97-AF65-F5344CB8AC3E}">
        <p14:creationId xmlns:p14="http://schemas.microsoft.com/office/powerpoint/2010/main" val="394923000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rtlCol="0">
            <a:normAutofit fontScale="90000"/>
          </a:bodyPr>
          <a:lstStyle/>
          <a:p>
            <a:pPr eaLnBrk="1" fontAlgn="auto" hangingPunct="1">
              <a:spcAft>
                <a:spcPts val="0"/>
              </a:spcAft>
              <a:defRPr/>
            </a:pPr>
            <a:r>
              <a:rPr lang="en-US" sz="4900" dirty="0" smtClean="0"/>
              <a:t>GPS</a:t>
            </a:r>
            <a:r>
              <a:rPr lang="en-US" sz="3600" dirty="0" smtClean="0"/>
              <a:t/>
            </a:r>
            <a:br>
              <a:rPr lang="en-US" sz="3600" dirty="0" smtClean="0"/>
            </a:br>
            <a:r>
              <a:rPr lang="en-US" sz="3600" dirty="0" smtClean="0"/>
              <a:t>[</a:t>
            </a:r>
            <a:r>
              <a:rPr lang="en-US" sz="2800" dirty="0" smtClean="0"/>
              <a:t>Global Positioning System]</a:t>
            </a:r>
            <a:endParaRPr lang="en-US" sz="3600" dirty="0"/>
          </a:p>
        </p:txBody>
      </p:sp>
      <p:sp>
        <p:nvSpPr>
          <p:cNvPr id="22531" name="Content Placeholder 3"/>
          <p:cNvSpPr>
            <a:spLocks noGrp="1"/>
          </p:cNvSpPr>
          <p:nvPr>
            <p:ph sz="half" idx="1"/>
          </p:nvPr>
        </p:nvSpPr>
        <p:spPr>
          <a:xfrm>
            <a:off x="457200" y="990600"/>
            <a:ext cx="4876800" cy="4525963"/>
          </a:xfrm>
        </p:spPr>
        <p:txBody>
          <a:bodyPr/>
          <a:lstStyle/>
          <a:p>
            <a:pPr eaLnBrk="1" hangingPunct="1"/>
            <a:r>
              <a:rPr lang="en-US" sz="2600" dirty="0" smtClean="0"/>
              <a:t>Satellite navigation system using microwaves</a:t>
            </a:r>
          </a:p>
          <a:p>
            <a:pPr lvl="1" eaLnBrk="1" hangingPunct="1"/>
            <a:r>
              <a:rPr lang="en-US" sz="2600" dirty="0" smtClean="0"/>
              <a:t>27 satellites 12,000 miles from Earth</a:t>
            </a:r>
          </a:p>
          <a:p>
            <a:pPr lvl="1" eaLnBrk="1" hangingPunct="1"/>
            <a:r>
              <a:rPr lang="en-US" sz="2600" dirty="0" smtClean="0"/>
              <a:t>Constantly orbit</a:t>
            </a:r>
          </a:p>
          <a:p>
            <a:pPr lvl="1" eaLnBrk="1" hangingPunct="1"/>
            <a:r>
              <a:rPr lang="en-US" sz="2600" dirty="0" smtClean="0"/>
              <a:t>Orbit Earth twice/day</a:t>
            </a:r>
          </a:p>
          <a:p>
            <a:pPr lvl="1" eaLnBrk="1" hangingPunct="1"/>
            <a:r>
              <a:rPr lang="en-US" sz="2600" dirty="0" smtClean="0"/>
              <a:t>Accuracy 10 m</a:t>
            </a:r>
          </a:p>
          <a:p>
            <a:pPr eaLnBrk="1" hangingPunct="1"/>
            <a:r>
              <a:rPr lang="en-US" sz="2600" dirty="0" smtClean="0"/>
              <a:t>Triangulate location based on signals received from 3 </a:t>
            </a:r>
            <a:r>
              <a:rPr lang="en-US" sz="2600" dirty="0" err="1" smtClean="0"/>
              <a:t>sats</a:t>
            </a:r>
            <a:r>
              <a:rPr lang="en-US" sz="2600" dirty="0" smtClean="0"/>
              <a:t>.</a:t>
            </a:r>
          </a:p>
          <a:p>
            <a:pPr eaLnBrk="1" hangingPunct="1"/>
            <a:r>
              <a:rPr lang="en-US" sz="2600" dirty="0" smtClean="0"/>
              <a:t>Signal from 4 </a:t>
            </a:r>
            <a:r>
              <a:rPr lang="en-US" sz="2600" dirty="0" err="1" smtClean="0"/>
              <a:t>sats</a:t>
            </a:r>
            <a:r>
              <a:rPr lang="en-US" sz="2600" dirty="0" smtClean="0"/>
              <a:t>. would allow for elevation calculations</a:t>
            </a:r>
          </a:p>
        </p:txBody>
      </p:sp>
      <p:sp>
        <p:nvSpPr>
          <p:cNvPr id="22532" name="Content Placeholder 4"/>
          <p:cNvSpPr>
            <a:spLocks noGrp="1"/>
          </p:cNvSpPr>
          <p:nvPr>
            <p:ph sz="half" idx="2"/>
          </p:nvPr>
        </p:nvSpPr>
        <p:spPr>
          <a:xfrm>
            <a:off x="5334000" y="1600200"/>
            <a:ext cx="3352800" cy="4525963"/>
          </a:xfrm>
        </p:spPr>
        <p:txBody>
          <a:bodyPr/>
          <a:lstStyle/>
          <a:p>
            <a:pPr eaLnBrk="1" hangingPunct="1"/>
            <a:r>
              <a:rPr lang="en-US" dirty="0" smtClean="0">
                <a:hlinkClick r:id="rId2"/>
              </a:rPr>
              <a:t>GPS tutorial</a:t>
            </a:r>
            <a:endParaRPr lang="en-US" dirty="0" smtClean="0"/>
          </a:p>
          <a:p>
            <a:pPr eaLnBrk="1" hangingPunct="1"/>
            <a:endParaRPr lang="en-US" dirty="0" smtClean="0"/>
          </a:p>
          <a:p>
            <a:pPr eaLnBrk="1" hangingPunct="1"/>
            <a:endParaRPr lang="en-US" dirty="0" smtClean="0"/>
          </a:p>
        </p:txBody>
      </p:sp>
      <p:pic>
        <p:nvPicPr>
          <p:cNvPr id="22533" name="Picture 5" descr="gps-3.jpg"/>
          <p:cNvPicPr>
            <a:picLocks noChangeAspect="1"/>
          </p:cNvPicPr>
          <p:nvPr/>
        </p:nvPicPr>
        <p:blipFill>
          <a:blip r:embed="rId3" cstate="print"/>
          <a:srcRect/>
          <a:stretch>
            <a:fillRect/>
          </a:stretch>
        </p:blipFill>
        <p:spPr bwMode="auto">
          <a:xfrm>
            <a:off x="5257800" y="3200400"/>
            <a:ext cx="3657600" cy="25336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smtClean="0"/>
              <a:t>Importance of Triangulation </a:t>
            </a:r>
            <a:endParaRPr lang="en-US" b="1" dirty="0"/>
          </a:p>
        </p:txBody>
      </p:sp>
      <p:pic>
        <p:nvPicPr>
          <p:cNvPr id="1035" name="Picture 11"/>
          <p:cNvPicPr>
            <a:picLocks noChangeAspect="1" noChangeArrowheads="1"/>
          </p:cNvPicPr>
          <p:nvPr/>
        </p:nvPicPr>
        <p:blipFill>
          <a:blip r:embed="rId2"/>
          <a:srcRect/>
          <a:stretch>
            <a:fillRect/>
          </a:stretch>
        </p:blipFill>
        <p:spPr bwMode="auto">
          <a:xfrm>
            <a:off x="457200" y="685800"/>
            <a:ext cx="3581400" cy="5715000"/>
          </a:xfrm>
          <a:prstGeom prst="rect">
            <a:avLst/>
          </a:prstGeom>
          <a:noFill/>
          <a:ln w="12700">
            <a:solidFill>
              <a:schemeClr val="tx1"/>
            </a:solidFill>
            <a:miter lim="800000"/>
            <a:headEnd/>
            <a:tailEnd/>
          </a:ln>
          <a:effectLst/>
        </p:spPr>
      </p:pic>
      <p:sp>
        <p:nvSpPr>
          <p:cNvPr id="11" name="TextBox 10"/>
          <p:cNvSpPr txBox="1"/>
          <p:nvPr/>
        </p:nvSpPr>
        <p:spPr>
          <a:xfrm>
            <a:off x="4419600" y="762000"/>
            <a:ext cx="4114800" cy="5863144"/>
          </a:xfrm>
          <a:prstGeom prst="rect">
            <a:avLst/>
          </a:prstGeom>
          <a:noFill/>
        </p:spPr>
        <p:txBody>
          <a:bodyPr wrap="square" rtlCol="0">
            <a:spAutoFit/>
          </a:bodyPr>
          <a:lstStyle/>
          <a:p>
            <a:pPr>
              <a:spcAft>
                <a:spcPts val="1800"/>
              </a:spcAft>
              <a:buFont typeface="Arial" pitchFamily="34" charset="0"/>
              <a:buChar char="•"/>
            </a:pPr>
            <a:r>
              <a:rPr lang="en-US" sz="3600" dirty="0" smtClean="0"/>
              <a:t>Able to pinpoint given location</a:t>
            </a:r>
          </a:p>
          <a:p>
            <a:pPr>
              <a:buFont typeface="Arial" pitchFamily="34" charset="0"/>
              <a:buChar char="•"/>
            </a:pPr>
            <a:r>
              <a:rPr lang="en-US" sz="3600" dirty="0" smtClean="0"/>
              <a:t>Minimum of </a:t>
            </a:r>
            <a:r>
              <a:rPr lang="en-US" sz="3600" b="1" u="sng" dirty="0" smtClean="0"/>
              <a:t>3</a:t>
            </a:r>
            <a:r>
              <a:rPr lang="en-US" sz="3600" dirty="0" smtClean="0"/>
              <a:t> satellites needed to </a:t>
            </a:r>
            <a:r>
              <a:rPr lang="en-US" sz="3600" b="1" u="sng" dirty="0" err="1" smtClean="0"/>
              <a:t>tri</a:t>
            </a:r>
            <a:r>
              <a:rPr lang="en-US" sz="3600" dirty="0" err="1" smtClean="0"/>
              <a:t>angulate</a:t>
            </a:r>
            <a:r>
              <a:rPr lang="en-US" sz="3600" dirty="0" err="1" smtClean="0">
                <a:sym typeface="Wingdings" pitchFamily="2" charset="2"/>
              </a:rPr>
              <a:t>where</a:t>
            </a:r>
            <a:r>
              <a:rPr lang="en-US" sz="3600" dirty="0" smtClean="0">
                <a:sym typeface="Wingdings" pitchFamily="2" charset="2"/>
              </a:rPr>
              <a:t> all 3 circles intersect is where your given location is!</a:t>
            </a:r>
            <a:endParaRPr lang="en-US" sz="3600"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GIS</a:t>
            </a:r>
            <a:br>
              <a:rPr lang="en-US" dirty="0" smtClean="0"/>
            </a:br>
            <a:r>
              <a:rPr lang="en-US" sz="3100" dirty="0" smtClean="0"/>
              <a:t>Geographic Information System</a:t>
            </a:r>
            <a:br>
              <a:rPr lang="en-US" sz="3100" dirty="0" smtClean="0"/>
            </a:br>
            <a:r>
              <a:rPr lang="en-US" sz="3100" dirty="0" smtClean="0"/>
              <a:t>[computer based program]</a:t>
            </a:r>
            <a:endParaRPr lang="en-US" sz="3100" dirty="0"/>
          </a:p>
        </p:txBody>
      </p:sp>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buFont typeface="Arial" pitchFamily="34" charset="0"/>
              <a:buChar char="•"/>
              <a:defRPr/>
            </a:pPr>
            <a:r>
              <a:rPr lang="en-US" dirty="0" smtClean="0"/>
              <a:t>Combines map types we’ve discussed </a:t>
            </a:r>
          </a:p>
          <a:p>
            <a:pPr lvl="1" eaLnBrk="1" fontAlgn="auto" hangingPunct="1">
              <a:spcAft>
                <a:spcPts val="0"/>
              </a:spcAft>
              <a:buFont typeface="Arial" pitchFamily="34" charset="0"/>
              <a:buChar char="–"/>
              <a:defRPr/>
            </a:pPr>
            <a:r>
              <a:rPr lang="en-US" dirty="0" smtClean="0"/>
              <a:t>Layers info one on top of another</a:t>
            </a:r>
          </a:p>
          <a:p>
            <a:pPr lvl="2" eaLnBrk="1" fontAlgn="auto" hangingPunct="1">
              <a:spcAft>
                <a:spcPts val="0"/>
              </a:spcAft>
              <a:buFont typeface="Arial" pitchFamily="34" charset="0"/>
              <a:buChar char="•"/>
              <a:defRPr/>
            </a:pPr>
            <a:r>
              <a:rPr lang="en-US" dirty="0" smtClean="0"/>
              <a:t>Topography of land</a:t>
            </a:r>
          </a:p>
          <a:p>
            <a:pPr lvl="2" eaLnBrk="1" fontAlgn="auto" hangingPunct="1">
              <a:spcAft>
                <a:spcPts val="0"/>
              </a:spcAft>
              <a:buFont typeface="Arial" pitchFamily="34" charset="0"/>
              <a:buChar char="•"/>
              <a:defRPr/>
            </a:pPr>
            <a:r>
              <a:rPr lang="en-US" dirty="0" smtClean="0"/>
              <a:t>Elevation</a:t>
            </a:r>
          </a:p>
          <a:p>
            <a:pPr lvl="2" eaLnBrk="1" fontAlgn="auto" hangingPunct="1">
              <a:spcAft>
                <a:spcPts val="0"/>
              </a:spcAft>
              <a:buFont typeface="Arial" pitchFamily="34" charset="0"/>
              <a:buChar char="•"/>
              <a:defRPr/>
            </a:pPr>
            <a:r>
              <a:rPr lang="en-US" dirty="0" smtClean="0"/>
              <a:t>Roads, buildings, etc</a:t>
            </a:r>
          </a:p>
          <a:p>
            <a:pPr lvl="1" eaLnBrk="1" fontAlgn="auto" hangingPunct="1">
              <a:spcAft>
                <a:spcPts val="0"/>
              </a:spcAft>
              <a:buFont typeface="Arial" pitchFamily="34" charset="0"/>
              <a:buChar char="–"/>
              <a:defRPr/>
            </a:pPr>
            <a:r>
              <a:rPr lang="en-US" dirty="0" smtClean="0"/>
              <a:t>Monitor changes to a specific </a:t>
            </a:r>
          </a:p>
          <a:p>
            <a:pPr lvl="1" eaLnBrk="1" fontAlgn="auto" hangingPunct="1">
              <a:spcAft>
                <a:spcPts val="0"/>
              </a:spcAft>
              <a:buNone/>
              <a:defRPr/>
            </a:pPr>
            <a:r>
              <a:rPr lang="en-US" dirty="0" smtClean="0"/>
              <a:t>    area over time</a:t>
            </a:r>
          </a:p>
          <a:p>
            <a:pPr lvl="2" eaLnBrk="1" fontAlgn="auto" hangingPunct="1">
              <a:spcAft>
                <a:spcPts val="0"/>
              </a:spcAft>
              <a:buFont typeface="Arial" pitchFamily="34" charset="0"/>
              <a:buChar char="•"/>
              <a:defRPr/>
            </a:pPr>
            <a:r>
              <a:rPr lang="en-US" dirty="0" smtClean="0"/>
              <a:t>Volcanic eruptions</a:t>
            </a:r>
          </a:p>
          <a:p>
            <a:pPr lvl="2" eaLnBrk="1" fontAlgn="auto" hangingPunct="1">
              <a:spcAft>
                <a:spcPts val="0"/>
              </a:spcAft>
              <a:buFont typeface="Arial" pitchFamily="34" charset="0"/>
              <a:buChar char="•"/>
              <a:defRPr/>
            </a:pPr>
            <a:r>
              <a:rPr lang="en-US" dirty="0" smtClean="0"/>
              <a:t>Flooding of an area</a:t>
            </a:r>
          </a:p>
          <a:p>
            <a:pPr lvl="2" eaLnBrk="1" fontAlgn="auto" hangingPunct="1">
              <a:spcAft>
                <a:spcPts val="0"/>
              </a:spcAft>
              <a:buFont typeface="Arial" pitchFamily="34" charset="0"/>
              <a:buChar char="•"/>
              <a:defRPr/>
            </a:pPr>
            <a:r>
              <a:rPr lang="en-US" dirty="0" smtClean="0"/>
              <a:t>Animal population trends</a:t>
            </a:r>
          </a:p>
          <a:p>
            <a:pPr lvl="2" eaLnBrk="1" fontAlgn="auto" hangingPunct="1">
              <a:spcAft>
                <a:spcPts val="0"/>
              </a:spcAft>
              <a:buFont typeface="Arial" pitchFamily="34" charset="0"/>
              <a:buChar char="•"/>
              <a:defRPr/>
            </a:pPr>
            <a:r>
              <a:rPr lang="en-US" dirty="0" smtClean="0"/>
              <a:t>Define vector/raster</a:t>
            </a:r>
            <a:r>
              <a:rPr lang="en-US" dirty="0" smtClean="0"/>
              <a:t>!</a:t>
            </a:r>
          </a:p>
          <a:p>
            <a:pPr lvl="3" eaLnBrk="1" fontAlgn="auto" hangingPunct="1">
              <a:spcAft>
                <a:spcPts val="0"/>
              </a:spcAft>
              <a:buFont typeface="Arial" pitchFamily="34" charset="0"/>
              <a:buChar char="•"/>
              <a:defRPr/>
            </a:pPr>
            <a:r>
              <a:rPr lang="en-US" dirty="0" smtClean="0"/>
              <a:t>GIS in </a:t>
            </a:r>
            <a:r>
              <a:rPr lang="en-US" dirty="0" err="1" smtClean="0"/>
              <a:t>Rhody</a:t>
            </a:r>
            <a:r>
              <a:rPr lang="en-US" dirty="0" smtClean="0"/>
              <a:t>!</a:t>
            </a:r>
            <a:endParaRPr lang="en-US" dirty="0" smtClean="0"/>
          </a:p>
        </p:txBody>
      </p:sp>
      <p:pic>
        <p:nvPicPr>
          <p:cNvPr id="23556" name="Picture 4" descr="gis_layers.gif"/>
          <p:cNvPicPr>
            <a:picLocks noChangeAspect="1"/>
          </p:cNvPicPr>
          <p:nvPr/>
        </p:nvPicPr>
        <p:blipFill>
          <a:blip r:embed="rId2" cstate="print"/>
          <a:srcRect/>
          <a:stretch>
            <a:fillRect/>
          </a:stretch>
        </p:blipFill>
        <p:spPr bwMode="auto">
          <a:xfrm>
            <a:off x="5791200" y="2667000"/>
            <a:ext cx="3352800" cy="38862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097"/>
            <a:ext cx="8229600" cy="1143000"/>
          </a:xfrm>
        </p:spPr>
        <p:txBody>
          <a:bodyPr/>
          <a:lstStyle/>
          <a:p>
            <a:pPr algn="l"/>
            <a:r>
              <a:rPr lang="en-US" dirty="0" smtClean="0"/>
              <a:t>Hydrosphere</a:t>
            </a:r>
            <a:endParaRPr lang="en-US" dirty="0"/>
          </a:p>
        </p:txBody>
      </p:sp>
      <p:sp>
        <p:nvSpPr>
          <p:cNvPr id="3" name="Content Placeholder 2"/>
          <p:cNvSpPr>
            <a:spLocks noGrp="1"/>
          </p:cNvSpPr>
          <p:nvPr>
            <p:ph idx="1"/>
          </p:nvPr>
        </p:nvSpPr>
        <p:spPr>
          <a:xfrm>
            <a:off x="36867" y="1066800"/>
            <a:ext cx="8229600" cy="4525963"/>
          </a:xfrm>
        </p:spPr>
        <p:txBody>
          <a:bodyPr/>
          <a:lstStyle/>
          <a:p>
            <a:r>
              <a:rPr lang="en-US" dirty="0" smtClean="0"/>
              <a:t>All water on Earth</a:t>
            </a:r>
          </a:p>
          <a:p>
            <a:r>
              <a:rPr lang="en-US" dirty="0" smtClean="0"/>
              <a:t>Oceans: ~97%</a:t>
            </a:r>
          </a:p>
          <a:p>
            <a:r>
              <a:rPr lang="en-US" dirty="0" smtClean="0"/>
              <a:t>Fresh water (lakes, </a:t>
            </a:r>
          </a:p>
          <a:p>
            <a:pPr marL="0" indent="0">
              <a:buNone/>
            </a:pPr>
            <a:r>
              <a:rPr lang="en-US" dirty="0" smtClean="0"/>
              <a:t>   streams, groundwater, </a:t>
            </a:r>
          </a:p>
          <a:p>
            <a:pPr marL="0" indent="0">
              <a:buNone/>
            </a:pPr>
            <a:r>
              <a:rPr lang="en-US" dirty="0" smtClean="0"/>
              <a:t>   glaciers): ~3%</a:t>
            </a:r>
          </a:p>
          <a:p>
            <a:pPr marL="0" indent="0">
              <a:buNone/>
            </a:pPr>
            <a:endParaRPr lang="en-US" dirty="0"/>
          </a:p>
        </p:txBody>
      </p:sp>
      <p:pic>
        <p:nvPicPr>
          <p:cNvPr id="4" name="Picture 3"/>
          <p:cNvPicPr>
            <a:picLocks noChangeAspect="1"/>
          </p:cNvPicPr>
          <p:nvPr/>
        </p:nvPicPr>
        <p:blipFill>
          <a:blip r:embed="rId2"/>
          <a:stretch>
            <a:fillRect/>
          </a:stretch>
        </p:blipFill>
        <p:spPr>
          <a:xfrm>
            <a:off x="21078" y="4114800"/>
            <a:ext cx="4627122" cy="2743200"/>
          </a:xfrm>
          <a:prstGeom prst="rect">
            <a:avLst/>
          </a:prstGeom>
          <a:ln>
            <a:solidFill>
              <a:srgbClr val="000000"/>
            </a:solidFill>
          </a:ln>
        </p:spPr>
      </p:pic>
      <p:pic>
        <p:nvPicPr>
          <p:cNvPr id="5" name="Picture 4"/>
          <p:cNvPicPr>
            <a:picLocks noChangeAspect="1"/>
          </p:cNvPicPr>
          <p:nvPr/>
        </p:nvPicPr>
        <p:blipFill>
          <a:blip r:embed="rId3"/>
          <a:stretch>
            <a:fillRect/>
          </a:stretch>
        </p:blipFill>
        <p:spPr>
          <a:xfrm>
            <a:off x="4038600" y="0"/>
            <a:ext cx="5105400" cy="2362200"/>
          </a:xfrm>
          <a:prstGeom prst="rect">
            <a:avLst/>
          </a:prstGeom>
          <a:ln>
            <a:solidFill>
              <a:srgbClr val="000000"/>
            </a:solidFill>
          </a:ln>
        </p:spPr>
      </p:pic>
      <p:pic>
        <p:nvPicPr>
          <p:cNvPr id="6" name="Picture 5"/>
          <p:cNvPicPr>
            <a:picLocks noChangeAspect="1"/>
          </p:cNvPicPr>
          <p:nvPr/>
        </p:nvPicPr>
        <p:blipFill>
          <a:blip r:embed="rId4"/>
          <a:stretch>
            <a:fillRect/>
          </a:stretch>
        </p:blipFill>
        <p:spPr>
          <a:xfrm>
            <a:off x="4648200" y="2362200"/>
            <a:ext cx="4495800" cy="4481510"/>
          </a:xfrm>
          <a:prstGeom prst="rect">
            <a:avLst/>
          </a:prstGeom>
          <a:ln>
            <a:solidFill>
              <a:srgbClr val="000000"/>
            </a:solidFill>
          </a:ln>
        </p:spPr>
      </p:pic>
    </p:spTree>
    <p:extLst>
      <p:ext uri="{BB962C8B-B14F-4D97-AF65-F5344CB8AC3E}">
        <p14:creationId xmlns:p14="http://schemas.microsoft.com/office/powerpoint/2010/main" val="1114589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a:r>
              <a:rPr lang="en-US" dirty="0" smtClean="0"/>
              <a:t>Atmosphere</a:t>
            </a:r>
            <a:endParaRPr lang="en-US" dirty="0"/>
          </a:p>
        </p:txBody>
      </p:sp>
      <p:sp>
        <p:nvSpPr>
          <p:cNvPr id="3" name="Content Placeholder 2"/>
          <p:cNvSpPr>
            <a:spLocks noGrp="1"/>
          </p:cNvSpPr>
          <p:nvPr>
            <p:ph idx="1"/>
          </p:nvPr>
        </p:nvSpPr>
        <p:spPr>
          <a:xfrm>
            <a:off x="304800" y="1066800"/>
            <a:ext cx="8229600" cy="4525963"/>
          </a:xfrm>
        </p:spPr>
        <p:txBody>
          <a:bodyPr/>
          <a:lstStyle/>
          <a:p>
            <a:r>
              <a:rPr lang="en-US" sz="2800" dirty="0" smtClean="0"/>
              <a:t>Reaches beyond 100 km above Earth</a:t>
            </a:r>
          </a:p>
          <a:p>
            <a:pPr lvl="1"/>
            <a:r>
              <a:rPr lang="en-US" dirty="0" smtClean="0"/>
              <a:t>90% occurs within 16 km of Earth’s surface</a:t>
            </a:r>
          </a:p>
          <a:p>
            <a:r>
              <a:rPr lang="en-US" sz="2800" dirty="0" smtClean="0"/>
              <a:t>Provides protection from Sun’s heat &amp; radiation</a:t>
            </a:r>
          </a:p>
          <a:p>
            <a:r>
              <a:rPr lang="en-US" sz="2800" dirty="0" smtClean="0"/>
              <a:t>No atmosphere</a:t>
            </a:r>
            <a:r>
              <a:rPr lang="en-US" sz="2800" dirty="0" smtClean="0">
                <a:sym typeface="Wingdings"/>
              </a:rPr>
              <a:t> life would not exist</a:t>
            </a:r>
          </a:p>
          <a:p>
            <a:pPr lvl="1"/>
            <a:r>
              <a:rPr lang="en-US" dirty="0" smtClean="0">
                <a:sym typeface="Wingdings"/>
              </a:rPr>
              <a:t>No erosion/weathering surface resemble moon</a:t>
            </a:r>
            <a:endParaRPr lang="en-US" dirty="0"/>
          </a:p>
        </p:txBody>
      </p:sp>
      <p:pic>
        <p:nvPicPr>
          <p:cNvPr id="5" name="Picture 4"/>
          <p:cNvPicPr>
            <a:picLocks noChangeAspect="1"/>
          </p:cNvPicPr>
          <p:nvPr/>
        </p:nvPicPr>
        <p:blipFill>
          <a:blip r:embed="rId2"/>
          <a:stretch>
            <a:fillRect/>
          </a:stretch>
        </p:blipFill>
        <p:spPr>
          <a:xfrm>
            <a:off x="1" y="4147235"/>
            <a:ext cx="2286000" cy="2735338"/>
          </a:xfrm>
          <a:prstGeom prst="rect">
            <a:avLst/>
          </a:prstGeom>
          <a:ln>
            <a:solidFill>
              <a:srgbClr val="000000"/>
            </a:solidFill>
          </a:ln>
        </p:spPr>
      </p:pic>
      <p:pic>
        <p:nvPicPr>
          <p:cNvPr id="6" name="Picture 5"/>
          <p:cNvPicPr>
            <a:picLocks noChangeAspect="1"/>
          </p:cNvPicPr>
          <p:nvPr/>
        </p:nvPicPr>
        <p:blipFill>
          <a:blip r:embed="rId3"/>
          <a:stretch>
            <a:fillRect/>
          </a:stretch>
        </p:blipFill>
        <p:spPr>
          <a:xfrm>
            <a:off x="2362200" y="3733800"/>
            <a:ext cx="6781800" cy="3124200"/>
          </a:xfrm>
          <a:prstGeom prst="rect">
            <a:avLst/>
          </a:prstGeom>
          <a:ln>
            <a:solidFill>
              <a:srgbClr val="000000"/>
            </a:solidFill>
          </a:ln>
        </p:spPr>
      </p:pic>
    </p:spTree>
    <p:extLst>
      <p:ext uri="{BB962C8B-B14F-4D97-AF65-F5344CB8AC3E}">
        <p14:creationId xmlns:p14="http://schemas.microsoft.com/office/powerpoint/2010/main" val="3356457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229600" cy="1143000"/>
          </a:xfrm>
        </p:spPr>
        <p:txBody>
          <a:bodyPr/>
          <a:lstStyle/>
          <a:p>
            <a:pPr algn="l"/>
            <a:r>
              <a:rPr lang="en-US" dirty="0" smtClean="0"/>
              <a:t>Geosphere</a:t>
            </a:r>
            <a:endParaRPr lang="en-US" dirty="0"/>
          </a:p>
        </p:txBody>
      </p:sp>
      <p:sp>
        <p:nvSpPr>
          <p:cNvPr id="3" name="Content Placeholder 2"/>
          <p:cNvSpPr>
            <a:spLocks noGrp="1"/>
          </p:cNvSpPr>
          <p:nvPr>
            <p:ph idx="1"/>
          </p:nvPr>
        </p:nvSpPr>
        <p:spPr>
          <a:xfrm>
            <a:off x="381000" y="1143000"/>
            <a:ext cx="8229600" cy="4525963"/>
          </a:xfrm>
        </p:spPr>
        <p:txBody>
          <a:bodyPr/>
          <a:lstStyle/>
          <a:p>
            <a:r>
              <a:rPr lang="en-US" dirty="0" smtClean="0"/>
              <a:t>Beneath atmosphere &amp; ocean</a:t>
            </a:r>
          </a:p>
          <a:p>
            <a:r>
              <a:rPr lang="en-US" dirty="0" smtClean="0"/>
              <a:t>Not uniform</a:t>
            </a:r>
          </a:p>
          <a:p>
            <a:pPr lvl="1"/>
            <a:r>
              <a:rPr lang="en-US" dirty="0" smtClean="0"/>
              <a:t>3 main parts (composition):</a:t>
            </a:r>
          </a:p>
          <a:p>
            <a:pPr lvl="2"/>
            <a:r>
              <a:rPr lang="en-US" dirty="0" smtClean="0"/>
              <a:t>Core: dense </a:t>
            </a:r>
          </a:p>
          <a:p>
            <a:pPr lvl="2"/>
            <a:r>
              <a:rPr lang="en-US" dirty="0" smtClean="0"/>
              <a:t>Mantle: less dense than core</a:t>
            </a:r>
          </a:p>
          <a:p>
            <a:pPr lvl="2"/>
            <a:r>
              <a:rPr lang="en-US" dirty="0" smtClean="0"/>
              <a:t>Crust: lightest &amp; thin; oceanic/thinner,      continental/thicker</a:t>
            </a:r>
          </a:p>
          <a:p>
            <a:pPr marL="0" indent="0">
              <a:buNone/>
            </a:pPr>
            <a:endParaRPr lang="en-US" dirty="0" smtClean="0"/>
          </a:p>
        </p:txBody>
      </p:sp>
      <p:pic>
        <p:nvPicPr>
          <p:cNvPr id="4" name="Picture 3"/>
          <p:cNvPicPr>
            <a:picLocks noChangeAspect="1"/>
          </p:cNvPicPr>
          <p:nvPr/>
        </p:nvPicPr>
        <p:blipFill>
          <a:blip r:embed="rId2"/>
          <a:stretch>
            <a:fillRect/>
          </a:stretch>
        </p:blipFill>
        <p:spPr>
          <a:xfrm>
            <a:off x="4343400" y="4191000"/>
            <a:ext cx="4769654" cy="2667000"/>
          </a:xfrm>
          <a:prstGeom prst="rect">
            <a:avLst/>
          </a:prstGeom>
          <a:ln>
            <a:solidFill>
              <a:srgbClr val="000000"/>
            </a:solidFill>
          </a:ln>
        </p:spPr>
      </p:pic>
      <p:pic>
        <p:nvPicPr>
          <p:cNvPr id="5" name="Picture 4"/>
          <p:cNvPicPr>
            <a:picLocks noChangeAspect="1"/>
          </p:cNvPicPr>
          <p:nvPr/>
        </p:nvPicPr>
        <p:blipFill>
          <a:blip r:embed="rId3"/>
          <a:stretch>
            <a:fillRect/>
          </a:stretch>
        </p:blipFill>
        <p:spPr>
          <a:xfrm>
            <a:off x="0" y="4495801"/>
            <a:ext cx="4343400" cy="2382288"/>
          </a:xfrm>
          <a:prstGeom prst="rect">
            <a:avLst/>
          </a:prstGeom>
          <a:ln>
            <a:solidFill>
              <a:srgbClr val="000000"/>
            </a:solidFill>
          </a:ln>
        </p:spPr>
      </p:pic>
      <p:pic>
        <p:nvPicPr>
          <p:cNvPr id="6" name="Picture 5"/>
          <p:cNvPicPr>
            <a:picLocks noChangeAspect="1"/>
          </p:cNvPicPr>
          <p:nvPr/>
        </p:nvPicPr>
        <p:blipFill>
          <a:blip r:embed="rId4"/>
          <a:stretch>
            <a:fillRect/>
          </a:stretch>
        </p:blipFill>
        <p:spPr>
          <a:xfrm>
            <a:off x="6400800" y="13662"/>
            <a:ext cx="2743200" cy="3720138"/>
          </a:xfrm>
          <a:prstGeom prst="rect">
            <a:avLst/>
          </a:prstGeom>
          <a:ln>
            <a:solidFill>
              <a:srgbClr val="000000"/>
            </a:solidFill>
          </a:ln>
        </p:spPr>
      </p:pic>
    </p:spTree>
    <p:extLst>
      <p:ext uri="{BB962C8B-B14F-4D97-AF65-F5344CB8AC3E}">
        <p14:creationId xmlns:p14="http://schemas.microsoft.com/office/powerpoint/2010/main" val="336780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Biosphere</a:t>
            </a:r>
            <a:endParaRPr lang="en-US" dirty="0"/>
          </a:p>
        </p:txBody>
      </p:sp>
      <p:sp>
        <p:nvSpPr>
          <p:cNvPr id="3" name="Content Placeholder 2"/>
          <p:cNvSpPr>
            <a:spLocks noGrp="1"/>
          </p:cNvSpPr>
          <p:nvPr>
            <p:ph idx="1"/>
          </p:nvPr>
        </p:nvSpPr>
        <p:spPr>
          <a:xfrm>
            <a:off x="304800" y="1371600"/>
            <a:ext cx="8229600" cy="4525963"/>
          </a:xfrm>
        </p:spPr>
        <p:txBody>
          <a:bodyPr/>
          <a:lstStyle/>
          <a:p>
            <a:r>
              <a:rPr lang="en-US" dirty="0" smtClean="0"/>
              <a:t>Includes all life on Earth</a:t>
            </a:r>
          </a:p>
          <a:p>
            <a:r>
              <a:rPr lang="en-US" dirty="0" smtClean="0"/>
              <a:t>Ocean floor up into atmosphere</a:t>
            </a:r>
          </a:p>
          <a:p>
            <a:r>
              <a:rPr lang="en-US" dirty="0" smtClean="0"/>
              <a:t>Without life, the makeup &amp; nature of the other spheres of Earth would be very different. </a:t>
            </a:r>
          </a:p>
          <a:p>
            <a:pPr marL="0" indent="0">
              <a:buNone/>
            </a:pPr>
            <a:endParaRPr lang="en-US" dirty="0"/>
          </a:p>
        </p:txBody>
      </p:sp>
      <p:pic>
        <p:nvPicPr>
          <p:cNvPr id="5" name="Picture 4"/>
          <p:cNvPicPr>
            <a:picLocks noChangeAspect="1"/>
          </p:cNvPicPr>
          <p:nvPr/>
        </p:nvPicPr>
        <p:blipFill>
          <a:blip r:embed="rId2"/>
          <a:stretch>
            <a:fillRect/>
          </a:stretch>
        </p:blipFill>
        <p:spPr>
          <a:xfrm>
            <a:off x="0" y="4038600"/>
            <a:ext cx="3657600" cy="2819400"/>
          </a:xfrm>
          <a:prstGeom prst="rect">
            <a:avLst/>
          </a:prstGeom>
          <a:ln>
            <a:solidFill>
              <a:srgbClr val="000000"/>
            </a:solidFill>
          </a:ln>
        </p:spPr>
      </p:pic>
      <p:pic>
        <p:nvPicPr>
          <p:cNvPr id="6" name="Picture 5"/>
          <p:cNvPicPr>
            <a:picLocks noChangeAspect="1"/>
          </p:cNvPicPr>
          <p:nvPr/>
        </p:nvPicPr>
        <p:blipFill>
          <a:blip r:embed="rId3"/>
          <a:stretch>
            <a:fillRect/>
          </a:stretch>
        </p:blipFill>
        <p:spPr>
          <a:xfrm>
            <a:off x="3657601" y="3733801"/>
            <a:ext cx="5511830" cy="3129910"/>
          </a:xfrm>
          <a:prstGeom prst="rect">
            <a:avLst/>
          </a:prstGeom>
          <a:ln>
            <a:noFill/>
          </a:ln>
        </p:spPr>
      </p:pic>
      <p:pic>
        <p:nvPicPr>
          <p:cNvPr id="7" name="Picture 6"/>
          <p:cNvPicPr>
            <a:picLocks noChangeAspect="1"/>
          </p:cNvPicPr>
          <p:nvPr/>
        </p:nvPicPr>
        <p:blipFill>
          <a:blip r:embed="rId4"/>
          <a:stretch>
            <a:fillRect/>
          </a:stretch>
        </p:blipFill>
        <p:spPr>
          <a:xfrm>
            <a:off x="5334000" y="4992"/>
            <a:ext cx="3810000" cy="2052408"/>
          </a:xfrm>
          <a:prstGeom prst="rect">
            <a:avLst/>
          </a:prstGeom>
          <a:ln>
            <a:solidFill>
              <a:schemeClr val="tx1"/>
            </a:solidFill>
          </a:ln>
        </p:spPr>
      </p:pic>
      <p:sp>
        <p:nvSpPr>
          <p:cNvPr id="8" name="TextBox 7"/>
          <p:cNvSpPr txBox="1"/>
          <p:nvPr/>
        </p:nvSpPr>
        <p:spPr>
          <a:xfrm>
            <a:off x="6324600" y="2133600"/>
            <a:ext cx="2819400" cy="523220"/>
          </a:xfrm>
          <a:prstGeom prst="rect">
            <a:avLst/>
          </a:prstGeom>
          <a:noFill/>
        </p:spPr>
        <p:txBody>
          <a:bodyPr wrap="square" rtlCol="0">
            <a:spAutoFit/>
          </a:bodyPr>
          <a:lstStyle/>
          <a:p>
            <a:pPr algn="r"/>
            <a:r>
              <a:rPr lang="en-US" sz="1400" b="1" dirty="0" smtClean="0"/>
              <a:t>Biosphere building at U of Arizona</a:t>
            </a:r>
            <a:endParaRPr lang="en-US" sz="1400" b="1" dirty="0"/>
          </a:p>
        </p:txBody>
      </p:sp>
    </p:spTree>
    <p:extLst>
      <p:ext uri="{BB962C8B-B14F-4D97-AF65-F5344CB8AC3E}">
        <p14:creationId xmlns:p14="http://schemas.microsoft.com/office/powerpoint/2010/main" val="275039663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57200" y="0"/>
            <a:ext cx="8229600" cy="1143000"/>
          </a:xfrm>
        </p:spPr>
        <p:txBody>
          <a:bodyPr/>
          <a:lstStyle/>
          <a:p>
            <a:pPr algn="l"/>
            <a:r>
              <a:rPr lang="en-US" b="1" dirty="0" smtClean="0"/>
              <a:t>Plate Tectonics</a:t>
            </a:r>
            <a:endParaRPr lang="en-US" b="1" dirty="0"/>
          </a:p>
        </p:txBody>
      </p:sp>
      <p:sp>
        <p:nvSpPr>
          <p:cNvPr id="3" name="Content Placeholder 2"/>
          <p:cNvSpPr>
            <a:spLocks noGrp="1"/>
          </p:cNvSpPr>
          <p:nvPr>
            <p:ph idx="1"/>
          </p:nvPr>
        </p:nvSpPr>
        <p:spPr>
          <a:xfrm>
            <a:off x="304800" y="1066800"/>
            <a:ext cx="8229600" cy="4525963"/>
          </a:xfrm>
        </p:spPr>
        <p:txBody>
          <a:bodyPr/>
          <a:lstStyle/>
          <a:p>
            <a:r>
              <a:rPr lang="en-US" sz="2700" b="1" dirty="0" smtClean="0"/>
              <a:t>2 types of forces affecting Earth’s surface:</a:t>
            </a:r>
          </a:p>
          <a:p>
            <a:pPr marL="971550" lvl="1" indent="-514350">
              <a:buFont typeface="+mj-lt"/>
              <a:buAutoNum type="arabicPeriod"/>
            </a:pPr>
            <a:r>
              <a:rPr lang="en-US" sz="2700" b="1" dirty="0" smtClean="0"/>
              <a:t>Destructive forces: weathering, erosion</a:t>
            </a:r>
          </a:p>
          <a:p>
            <a:pPr marL="971550" lvl="1" indent="-514350">
              <a:buFont typeface="+mj-lt"/>
              <a:buAutoNum type="arabicPeriod"/>
            </a:pPr>
            <a:r>
              <a:rPr lang="en-US" sz="2700" b="1" dirty="0" smtClean="0"/>
              <a:t>Constructive forces: mountain building, volcanism</a:t>
            </a:r>
            <a:endParaRPr lang="en-US" sz="2700" b="1" dirty="0"/>
          </a:p>
          <a:p>
            <a:pPr marL="571500" indent="-514350"/>
            <a:r>
              <a:rPr lang="en-US" sz="2700" b="1" dirty="0" smtClean="0"/>
              <a:t>Theory of plate tectonics emerged early 20</a:t>
            </a:r>
            <a:r>
              <a:rPr lang="en-US" sz="2700" b="1" baseline="30000" dirty="0" smtClean="0"/>
              <a:t>th</a:t>
            </a:r>
            <a:r>
              <a:rPr lang="en-US" sz="2700" b="1" dirty="0" smtClean="0"/>
              <a:t> century </a:t>
            </a:r>
          </a:p>
          <a:p>
            <a:pPr marL="971550" lvl="1" indent="-514350"/>
            <a:r>
              <a:rPr lang="en-US" sz="2700" b="1" dirty="0" smtClean="0"/>
              <a:t>More than 50 years later hypothesis</a:t>
            </a:r>
            <a:r>
              <a:rPr lang="en-US" sz="2700" b="1" dirty="0" smtClean="0">
                <a:sym typeface="Wingdings"/>
              </a:rPr>
              <a:t> theory</a:t>
            </a:r>
          </a:p>
          <a:p>
            <a:pPr marL="971550" lvl="1" indent="-514350"/>
            <a:r>
              <a:rPr lang="en-US" sz="2700" b="1" dirty="0" smtClean="0">
                <a:sym typeface="Wingdings"/>
              </a:rPr>
              <a:t>Explained </a:t>
            </a:r>
            <a:r>
              <a:rPr lang="en-US" sz="2700" b="1" u="sng" dirty="0" smtClean="0">
                <a:sym typeface="Wingdings"/>
              </a:rPr>
              <a:t>how</a:t>
            </a:r>
            <a:r>
              <a:rPr lang="en-US" sz="2700" b="1" dirty="0" smtClean="0">
                <a:sym typeface="Wingdings"/>
              </a:rPr>
              <a:t> EQ and volcanic eruptions occur and how continents move.</a:t>
            </a:r>
          </a:p>
          <a:p>
            <a:pPr marL="1371600" lvl="2" indent="-514350"/>
            <a:r>
              <a:rPr lang="en-US" sz="2700" b="1" dirty="0" smtClean="0">
                <a:sym typeface="Wingdings"/>
              </a:rPr>
              <a:t>Plates motion driven by unequal distribution of heat</a:t>
            </a:r>
            <a:endParaRPr lang="en-US" sz="2700" b="1" dirty="0" smtClean="0"/>
          </a:p>
        </p:txBody>
      </p:sp>
    </p:spTree>
    <p:extLst>
      <p:ext uri="{BB962C8B-B14F-4D97-AF65-F5344CB8AC3E}">
        <p14:creationId xmlns:p14="http://schemas.microsoft.com/office/powerpoint/2010/main" val="311151917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3: Representing Earth’s Surface</a:t>
            </a:r>
            <a:endParaRPr lang="en-US" dirty="0"/>
          </a:p>
        </p:txBody>
      </p:sp>
      <p:sp>
        <p:nvSpPr>
          <p:cNvPr id="3" name="Content Placeholder 2"/>
          <p:cNvSpPr>
            <a:spLocks noGrp="1"/>
          </p:cNvSpPr>
          <p:nvPr>
            <p:ph idx="1"/>
          </p:nvPr>
        </p:nvSpPr>
        <p:spPr/>
        <p:txBody>
          <a:bodyPr/>
          <a:lstStyle/>
          <a:p>
            <a:r>
              <a:rPr lang="en-US" dirty="0" smtClean="0"/>
              <a:t>Key Concepts</a:t>
            </a:r>
          </a:p>
          <a:p>
            <a:pPr lvl="1"/>
            <a:r>
              <a:rPr lang="en-US" dirty="0" smtClean="0"/>
              <a:t>Lines on the globe &amp; location</a:t>
            </a:r>
          </a:p>
          <a:p>
            <a:pPr lvl="1"/>
            <a:r>
              <a:rPr lang="en-US" dirty="0" smtClean="0">
                <a:hlinkClick r:id="rId2"/>
              </a:rPr>
              <a:t>Mapmaker challenges</a:t>
            </a:r>
            <a:endParaRPr lang="en-US" dirty="0" smtClean="0"/>
          </a:p>
          <a:p>
            <a:pPr lvl="1"/>
            <a:r>
              <a:rPr lang="en-US" dirty="0" smtClean="0"/>
              <a:t>Topographic maps vs. other maps</a:t>
            </a:r>
            <a:endParaRPr lang="en-US" dirty="0"/>
          </a:p>
        </p:txBody>
      </p:sp>
      <p:pic>
        <p:nvPicPr>
          <p:cNvPr id="4" name="Picture 3"/>
          <p:cNvPicPr>
            <a:picLocks noChangeAspect="1"/>
          </p:cNvPicPr>
          <p:nvPr/>
        </p:nvPicPr>
        <p:blipFill>
          <a:blip r:embed="rId3"/>
          <a:stretch>
            <a:fillRect/>
          </a:stretch>
        </p:blipFill>
        <p:spPr>
          <a:xfrm>
            <a:off x="0" y="3810000"/>
            <a:ext cx="3733800" cy="3048000"/>
          </a:xfrm>
          <a:prstGeom prst="rect">
            <a:avLst/>
          </a:prstGeom>
          <a:ln>
            <a:solidFill>
              <a:srgbClr val="000000"/>
            </a:solidFill>
          </a:ln>
        </p:spPr>
      </p:pic>
      <p:pic>
        <p:nvPicPr>
          <p:cNvPr id="5" name="Picture 4"/>
          <p:cNvPicPr>
            <a:picLocks noChangeAspect="1"/>
          </p:cNvPicPr>
          <p:nvPr/>
        </p:nvPicPr>
        <p:blipFill>
          <a:blip r:embed="rId4"/>
          <a:stretch>
            <a:fillRect/>
          </a:stretch>
        </p:blipFill>
        <p:spPr>
          <a:xfrm>
            <a:off x="3733800" y="3733800"/>
            <a:ext cx="5410200" cy="3124200"/>
          </a:xfrm>
          <a:prstGeom prst="rect">
            <a:avLst/>
          </a:prstGeom>
          <a:ln>
            <a:solidFill>
              <a:srgbClr val="000000"/>
            </a:solidFill>
          </a:ln>
        </p:spPr>
      </p:pic>
      <p:pic>
        <p:nvPicPr>
          <p:cNvPr id="6" name="Picture 5"/>
          <p:cNvPicPr>
            <a:picLocks noChangeAspect="1"/>
          </p:cNvPicPr>
          <p:nvPr/>
        </p:nvPicPr>
        <p:blipFill>
          <a:blip r:embed="rId5"/>
          <a:stretch>
            <a:fillRect/>
          </a:stretch>
        </p:blipFill>
        <p:spPr>
          <a:xfrm>
            <a:off x="6172200" y="1219200"/>
            <a:ext cx="2755900" cy="2133600"/>
          </a:xfrm>
          <a:prstGeom prst="rect">
            <a:avLst/>
          </a:prstGeom>
          <a:ln>
            <a:solidFill>
              <a:srgbClr val="000000"/>
            </a:solidFill>
          </a:ln>
        </p:spPr>
      </p:pic>
    </p:spTree>
    <p:extLst>
      <p:ext uri="{BB962C8B-B14F-4D97-AF65-F5344CB8AC3E}">
        <p14:creationId xmlns:p14="http://schemas.microsoft.com/office/powerpoint/2010/main" val="293698406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11847</TotalTime>
  <Words>1450</Words>
  <Application>Microsoft Macintosh PowerPoint</Application>
  <PresentationFormat>On-screen Show (4:3)</PresentationFormat>
  <Paragraphs>234</Paragraphs>
  <Slides>33</Slides>
  <Notes>1</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Chapter 1: Introduction to Earth Science</vt:lpstr>
      <vt:lpstr>Section 2: A View of Earth</vt:lpstr>
      <vt:lpstr>Earth’s Major Spheres</vt:lpstr>
      <vt:lpstr>Hydrosphere</vt:lpstr>
      <vt:lpstr>Atmosphere</vt:lpstr>
      <vt:lpstr>Geosphere</vt:lpstr>
      <vt:lpstr>Biosphere</vt:lpstr>
      <vt:lpstr>Plate Tectonics</vt:lpstr>
      <vt:lpstr>Section 3: Representing Earth’s Surface</vt:lpstr>
      <vt:lpstr>To locate places N or S on Earth, cartographers use…</vt:lpstr>
      <vt:lpstr>To locate places E or W on Earth, cartographers use…</vt:lpstr>
      <vt:lpstr>Degrees, minutes, seconds</vt:lpstr>
      <vt:lpstr>Types of Maps </vt:lpstr>
      <vt:lpstr>Globes</vt:lpstr>
      <vt:lpstr>Projection Maps</vt:lpstr>
      <vt:lpstr>Robinson</vt:lpstr>
      <vt:lpstr>Mercator Projection</vt:lpstr>
      <vt:lpstr>Conic Projection</vt:lpstr>
      <vt:lpstr>Gnomonic Projection</vt:lpstr>
      <vt:lpstr>Amelia Earhart: Sonar Discovery</vt:lpstr>
      <vt:lpstr>Topographic Maps</vt:lpstr>
      <vt:lpstr>Vocab:  Topographic Maps</vt:lpstr>
      <vt:lpstr>Contour line rules…</vt:lpstr>
      <vt:lpstr>Geologic map</vt:lpstr>
      <vt:lpstr>All maps have…</vt:lpstr>
      <vt:lpstr>Remote Sensing: gather data about Earth using instruments on satellites, planes or ships; more accurate</vt:lpstr>
      <vt:lpstr>Landsat</vt:lpstr>
      <vt:lpstr>Weather Satellites</vt:lpstr>
      <vt:lpstr>Navigation Satellites</vt:lpstr>
      <vt:lpstr>Very Long Baseline Interferometry (VLBI)</vt:lpstr>
      <vt:lpstr>GPS [Global Positioning System]</vt:lpstr>
      <vt:lpstr>Importance of Triangulation </vt:lpstr>
      <vt:lpstr>GIS Geographic Information System [computer based program]</vt:lpstr>
    </vt:vector>
  </TitlesOfParts>
  <Company>nksd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elizabeth_parvo</dc:creator>
  <cp:lastModifiedBy>Jillian Boisse</cp:lastModifiedBy>
  <cp:revision>387</cp:revision>
  <dcterms:created xsi:type="dcterms:W3CDTF">2009-10-05T14:56:43Z</dcterms:created>
  <dcterms:modified xsi:type="dcterms:W3CDTF">2013-09-11T16:32:17Z</dcterms:modified>
</cp:coreProperties>
</file>